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17"/>
  </p:notesMasterIdLst>
  <p:sldIdLst>
    <p:sldId id="256" r:id="rId5"/>
    <p:sldId id="257" r:id="rId6"/>
    <p:sldId id="268" r:id="rId7"/>
    <p:sldId id="272" r:id="rId8"/>
    <p:sldId id="270" r:id="rId9"/>
    <p:sldId id="271" r:id="rId10"/>
    <p:sldId id="273" r:id="rId11"/>
    <p:sldId id="275" r:id="rId12"/>
    <p:sldId id="274" r:id="rId13"/>
    <p:sldId id="276" r:id="rId14"/>
    <p:sldId id="277" r:id="rId15"/>
    <p:sldId id="278" r:id="rId16"/>
  </p:sldIdLst>
  <p:sldSz cx="12192000" cy="6858000"/>
  <p:notesSz cx="12192000" cy="6858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Montserrat" panose="020B0604020202020204" charset="-52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Montserrat Light" panose="020B0604020202020204" charset="-52"/>
      <p:regular r:id="rId28"/>
      <p:italic r:id="rId29"/>
    </p:embeddedFont>
    <p:embeddedFont>
      <p:font typeface="Montserrat ExtraBold" panose="020B0604020202020204" charset="-52"/>
      <p:bold r:id="rId30"/>
      <p:italic r:id="rId31"/>
      <p:boldItalic r:id="rId32"/>
    </p:embeddedFont>
    <p:embeddedFont>
      <p:font typeface="Montserrat SemiBold" panose="020B0604020202020204" charset="-52"/>
      <p:regular r:id="rId33"/>
      <p:bold r:id="rId34"/>
      <p:italic r:id="rId35"/>
      <p:boldItalic r:id="rId36"/>
    </p:embeddedFont>
  </p:embeddedFontLst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09" userDrawn="1">
          <p15:clr>
            <a:srgbClr val="A4A3A4"/>
          </p15:clr>
        </p15:guide>
        <p15:guide id="2" pos="34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61D"/>
    <a:srgbClr val="006C25"/>
    <a:srgbClr val="37AA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01" autoAdjust="0"/>
    <p:restoredTop sz="96395" autoAdjust="0"/>
  </p:normalViewPr>
  <p:slideViewPr>
    <p:cSldViewPr>
      <p:cViewPr varScale="1">
        <p:scale>
          <a:sx n="74" d="100"/>
          <a:sy n="74" d="100"/>
        </p:scale>
        <p:origin x="744" y="72"/>
      </p:cViewPr>
      <p:guideLst>
        <p:guide orient="horz" pos="709"/>
        <p:guide pos="34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theme" Target="theme/theme1.xml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10" Type="http://schemas.openxmlformats.org/officeDocument/2006/relationships/slide" Target="slides/slide6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Юлия Павлова" userId="b5570bca-e657-4d1b-a271-e561b8082193" providerId="ADAL" clId="{C3E17F27-E201-419B-90C5-2A1485935CF7}"/>
    <pc:docChg chg="undo custSel modSld">
      <pc:chgData name="Юлия Павлова" userId="b5570bca-e657-4d1b-a271-e561b8082193" providerId="ADAL" clId="{C3E17F27-E201-419B-90C5-2A1485935CF7}" dt="2024-01-22T09:00:00.767" v="26" actId="947"/>
      <pc:docMkLst>
        <pc:docMk/>
      </pc:docMkLst>
      <pc:sldChg chg="modSp mod">
        <pc:chgData name="Юлия Павлова" userId="b5570bca-e657-4d1b-a271-e561b8082193" providerId="ADAL" clId="{C3E17F27-E201-419B-90C5-2A1485935CF7}" dt="2024-01-22T08:59:42.110" v="25" actId="170"/>
        <pc:sldMkLst>
          <pc:docMk/>
          <pc:sldMk cId="0" sldId="257"/>
        </pc:sldMkLst>
        <pc:picChg chg="mod ord">
          <ac:chgData name="Юлия Павлова" userId="b5570bca-e657-4d1b-a271-e561b8082193" providerId="ADAL" clId="{C3E17F27-E201-419B-90C5-2A1485935CF7}" dt="2024-01-22T08:59:42.110" v="25" actId="170"/>
          <ac:picMkLst>
            <pc:docMk/>
            <pc:sldMk cId="0" sldId="257"/>
            <ac:picMk id="4" creationId="{141FA071-4DBF-F2E3-3339-CC598B69C1A2}"/>
          </ac:picMkLst>
        </pc:picChg>
      </pc:sldChg>
      <pc:sldChg chg="modSp mod">
        <pc:chgData name="Юлия Павлова" userId="b5570bca-e657-4d1b-a271-e561b8082193" providerId="ADAL" clId="{C3E17F27-E201-419B-90C5-2A1485935CF7}" dt="2024-01-22T09:00:00.767" v="26" actId="947"/>
        <pc:sldMkLst>
          <pc:docMk/>
          <pc:sldMk cId="3702920142" sldId="268"/>
        </pc:sldMkLst>
        <pc:spChg chg="mod">
          <ac:chgData name="Юлия Павлова" userId="b5570bca-e657-4d1b-a271-e561b8082193" providerId="ADAL" clId="{C3E17F27-E201-419B-90C5-2A1485935CF7}" dt="2024-01-22T09:00:00.767" v="26" actId="947"/>
          <ac:spMkLst>
            <pc:docMk/>
            <pc:sldMk cId="3702920142" sldId="268"/>
            <ac:spMk id="4" creationId="{00000000-0000-0000-0000-000000000000}"/>
          </ac:spMkLst>
        </pc:spChg>
      </pc:sldChg>
      <pc:sldChg chg="modSp mod">
        <pc:chgData name="Юлия Павлова" userId="b5570bca-e657-4d1b-a271-e561b8082193" providerId="ADAL" clId="{C3E17F27-E201-419B-90C5-2A1485935CF7}" dt="2024-01-22T08:56:54.177" v="9" actId="255"/>
        <pc:sldMkLst>
          <pc:docMk/>
          <pc:sldMk cId="976561810" sldId="274"/>
        </pc:sldMkLst>
        <pc:spChg chg="mod">
          <ac:chgData name="Юлия Павлова" userId="b5570bca-e657-4d1b-a271-e561b8082193" providerId="ADAL" clId="{C3E17F27-E201-419B-90C5-2A1485935CF7}" dt="2024-01-22T08:56:54.177" v="9" actId="255"/>
          <ac:spMkLst>
            <pc:docMk/>
            <pc:sldMk cId="976561810" sldId="274"/>
            <ac:spMk id="5" creationId="{00000000-0000-0000-0000-000000000000}"/>
          </ac:spMkLst>
        </pc:spChg>
      </pc:sldChg>
      <pc:sldChg chg="modSp mod">
        <pc:chgData name="Юлия Павлова" userId="b5570bca-e657-4d1b-a271-e561b8082193" providerId="ADAL" clId="{C3E17F27-E201-419B-90C5-2A1485935CF7}" dt="2024-01-22T08:57:34.863" v="13" actId="14100"/>
        <pc:sldMkLst>
          <pc:docMk/>
          <pc:sldMk cId="954765454" sldId="276"/>
        </pc:sldMkLst>
        <pc:spChg chg="mod">
          <ac:chgData name="Юлия Павлова" userId="b5570bca-e657-4d1b-a271-e561b8082193" providerId="ADAL" clId="{C3E17F27-E201-419B-90C5-2A1485935CF7}" dt="2024-01-22T08:57:34.863" v="13" actId="14100"/>
          <ac:spMkLst>
            <pc:docMk/>
            <pc:sldMk cId="954765454" sldId="276"/>
            <ac:spMk id="5" creationId="{00000000-0000-0000-0000-000000000000}"/>
          </ac:spMkLst>
        </pc:spChg>
      </pc:sldChg>
      <pc:sldChg chg="modSp mod">
        <pc:chgData name="Юлия Павлова" userId="b5570bca-e657-4d1b-a271-e561b8082193" providerId="ADAL" clId="{C3E17F27-E201-419B-90C5-2A1485935CF7}" dt="2024-01-22T08:58:21.234" v="16" actId="1076"/>
        <pc:sldMkLst>
          <pc:docMk/>
          <pc:sldMk cId="1158953711" sldId="277"/>
        </pc:sldMkLst>
        <pc:spChg chg="mod">
          <ac:chgData name="Юлия Павлова" userId="b5570bca-e657-4d1b-a271-e561b8082193" providerId="ADAL" clId="{C3E17F27-E201-419B-90C5-2A1485935CF7}" dt="2024-01-22T08:58:21.234" v="16" actId="1076"/>
          <ac:spMkLst>
            <pc:docMk/>
            <pc:sldMk cId="1158953711" sldId="277"/>
            <ac:spMk id="5" creationId="{00000000-0000-0000-0000-000000000000}"/>
          </ac:spMkLst>
        </pc:spChg>
      </pc:sldChg>
      <pc:sldChg chg="modSp mod">
        <pc:chgData name="Юлия Павлова" userId="b5570bca-e657-4d1b-a271-e561b8082193" providerId="ADAL" clId="{C3E17F27-E201-419B-90C5-2A1485935CF7}" dt="2024-01-22T08:58:34.927" v="17" actId="2711"/>
        <pc:sldMkLst>
          <pc:docMk/>
          <pc:sldMk cId="2198319577" sldId="278"/>
        </pc:sldMkLst>
        <pc:spChg chg="mod">
          <ac:chgData name="Юлия Павлова" userId="b5570bca-e657-4d1b-a271-e561b8082193" providerId="ADAL" clId="{C3E17F27-E201-419B-90C5-2A1485935CF7}" dt="2024-01-22T08:58:34.927" v="17" actId="2711"/>
          <ac:spMkLst>
            <pc:docMk/>
            <pc:sldMk cId="2198319577" sldId="278"/>
            <ac:spMk id="10" creationId="{00000000-0000-0000-0000-000000000000}"/>
          </ac:spMkLst>
        </pc:spChg>
        <pc:picChg chg="mod modCrop">
          <ac:chgData name="Юлия Павлова" userId="b5570bca-e657-4d1b-a271-e561b8082193" providerId="ADAL" clId="{C3E17F27-E201-419B-90C5-2A1485935CF7}" dt="2024-01-19T18:28:14.452" v="3" actId="732"/>
          <ac:picMkLst>
            <pc:docMk/>
            <pc:sldMk cId="2198319577" sldId="278"/>
            <ac:picMk id="8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E81622-CB5D-414A-B114-DA2DEEBC4FBC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A0FFED-B2F5-4213-85FD-1D82250CA1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9189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0FFED-B2F5-4213-85FD-1D82250CA165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45352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0FFED-B2F5-4213-85FD-1D82250CA165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8049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5CCB5F8-7047-4005-9BB7-AC9712B31CAB}" type="datetimeFigureOut">
              <a:rPr lang="ru-RU"/>
              <a:pPr>
                <a:defRPr/>
              </a:pPr>
              <a:t>22.01.2024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33EC78A-FF56-451A-B789-182D51A8AA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5CCB5F8-7047-4005-9BB7-AC9712B31CAB}" type="datetimeFigureOut">
              <a:rPr lang="ru-RU"/>
              <a:pPr>
                <a:defRPr/>
              </a:pPr>
              <a:t>22.01.2024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33EC78A-FF56-451A-B789-182D51A8AA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5CCB5F8-7047-4005-9BB7-AC9712B31CAB}" type="datetimeFigureOut">
              <a:rPr lang="ru-RU"/>
              <a:pPr>
                <a:defRPr/>
              </a:pPr>
              <a:t>22.01.2024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33EC78A-FF56-451A-B789-182D51A8AA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838200" y="1844675"/>
            <a:ext cx="10515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5CCB5F8-7047-4005-9BB7-AC9712B31CAB}" type="datetimeFigureOut">
              <a:rPr lang="ru-RU"/>
              <a:pPr>
                <a:defRPr/>
              </a:pPr>
              <a:t>22.01.2024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33EC78A-FF56-451A-B789-182D51A8AA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5CCB5F8-7047-4005-9BB7-AC9712B31CAB}" type="datetimeFigureOut">
              <a:rPr lang="ru-RU"/>
              <a:pPr>
                <a:defRPr/>
              </a:pPr>
              <a:t>22.01.2024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33EC78A-FF56-451A-B789-182D51A8AA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5CCB5F8-7047-4005-9BB7-AC9712B31CAB}" type="datetimeFigureOut">
              <a:rPr lang="ru-RU"/>
              <a:pPr>
                <a:defRPr/>
              </a:pPr>
              <a:t>22.01.2024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33EC78A-FF56-451A-B789-182D51A8AA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5CCB5F8-7047-4005-9BB7-AC9712B31CAB}" type="datetimeFigureOut">
              <a:rPr lang="ru-RU"/>
              <a:pPr>
                <a:defRPr/>
              </a:pPr>
              <a:t>22.01.2024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33EC78A-FF56-451A-B789-182D51A8AA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5CCB5F8-7047-4005-9BB7-AC9712B31CAB}" type="datetimeFigureOut">
              <a:rPr lang="ru-RU"/>
              <a:pPr>
                <a:defRPr/>
              </a:pPr>
              <a:t>22.01.2024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33EC78A-FF56-451A-B789-182D51A8AA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5CCB5F8-7047-4005-9BB7-AC9712B31CAB}" type="datetimeFigureOut">
              <a:rPr lang="ru-RU"/>
              <a:pPr>
                <a:defRPr/>
              </a:pPr>
              <a:t>22.01.2024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33EC78A-FF56-451A-B789-182D51A8AA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5CCB5F8-7047-4005-9BB7-AC9712B31CAB}" type="datetimeFigureOut">
              <a:rPr lang="ru-RU"/>
              <a:pPr>
                <a:defRPr/>
              </a:pPr>
              <a:t>22.01.2024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33EC78A-FF56-451A-B789-182D51A8AA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5CCB5F8-7047-4005-9BB7-AC9712B31CAB}" type="datetimeFigureOut">
              <a:rPr lang="ru-RU"/>
              <a:pPr>
                <a:defRPr/>
              </a:pPr>
              <a:t>22.01.2024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33EC78A-FF56-451A-B789-182D51A8AA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5CCB5F8-7047-4005-9BB7-AC9712B31CAB}" type="datetimeFigureOut">
              <a:rPr lang="ru-RU"/>
              <a:pPr>
                <a:defRPr/>
              </a:pPr>
              <a:t>22.01.2024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33EC78A-FF56-451A-B789-182D51A8AA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2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5" Type="http://schemas.openxmlformats.org/officeDocument/2006/relationships/image" Target="../media/image36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yu.pavlova@fondsl.ru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f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hyperlink" Target="https://yandex.ru/profile/67858121641" TargetMode="Externa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hyperlink" Target="https://yandex.ru/profile/67858121641" TargetMode="Externa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891"/>
            <a:ext cx="12192000" cy="685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064244" y="2242595"/>
            <a:ext cx="6480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spc="-150" dirty="0">
                <a:solidFill>
                  <a:srgbClr val="00461D"/>
                </a:solidFill>
                <a:latin typeface="Montserrat ExtraBold" panose="00000900000000000000" pitchFamily="2" charset="-52"/>
              </a:rPr>
              <a:t>ПО МИНИ-ФУТБОЛУ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09441" y="5355953"/>
            <a:ext cx="756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cap="all" dirty="0">
                <a:solidFill>
                  <a:schemeClr val="bg1"/>
                </a:solidFill>
                <a:latin typeface="Montserrat SemiBold" panose="00000700000000000000" pitchFamily="2" charset="-52"/>
              </a:rPr>
              <a:t>крытый манеж «Олимп»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7368" y="1714962"/>
            <a:ext cx="7560840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4400" dirty="0">
                <a:solidFill>
                  <a:srgbClr val="00461D"/>
                </a:solidFill>
                <a:latin typeface="Montserrat ExtraBold" panose="00000900000000000000" pitchFamily="2" charset="-52"/>
              </a:rPr>
              <a:t>БЛАГОТВОРИТЕЛЬНЫЙ</a:t>
            </a:r>
            <a:br>
              <a:rPr lang="ru-RU" sz="4400" dirty="0">
                <a:solidFill>
                  <a:srgbClr val="00461D"/>
                </a:solidFill>
                <a:latin typeface="Montserrat ExtraBold" panose="00000900000000000000" pitchFamily="2" charset="-52"/>
              </a:rPr>
            </a:br>
            <a:r>
              <a:rPr lang="ru-RU" sz="4400" dirty="0">
                <a:solidFill>
                  <a:srgbClr val="00461D"/>
                </a:solidFill>
                <a:latin typeface="Montserrat ExtraBold" panose="00000900000000000000" pitchFamily="2" charset="-52"/>
              </a:rPr>
              <a:t>ТУРНИР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09441" y="4738061"/>
            <a:ext cx="756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cap="all" dirty="0">
                <a:solidFill>
                  <a:schemeClr val="bg1"/>
                </a:solidFill>
                <a:latin typeface="Montserrat SemiBold" panose="00000700000000000000" pitchFamily="2" charset="-52"/>
              </a:rPr>
              <a:t>7 апреля 2024 г.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2233" y="4768338"/>
            <a:ext cx="345963" cy="36275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6180" y="5397101"/>
            <a:ext cx="305657" cy="42993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627" y="5849895"/>
            <a:ext cx="402337" cy="3992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856" y="5907808"/>
            <a:ext cx="338329" cy="2834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3632" y="5900642"/>
            <a:ext cx="423673" cy="2987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 bwMode="auto">
          <a:xfrm>
            <a:off x="119335" y="1980037"/>
            <a:ext cx="11953329" cy="682282"/>
          </a:xfrm>
          <a:prstGeom prst="rect">
            <a:avLst/>
          </a:prstGeom>
          <a:solidFill>
            <a:srgbClr val="006C25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" t="3288"/>
          <a:stretch/>
        </p:blipFill>
        <p:spPr bwMode="auto">
          <a:xfrm>
            <a:off x="119336" y="116632"/>
            <a:ext cx="11953328" cy="66324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 bwMode="auto">
          <a:xfrm>
            <a:off x="407368" y="951833"/>
            <a:ext cx="116652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4800" b="1" cap="all" dirty="0">
                <a:solidFill>
                  <a:srgbClr val="006C25"/>
                </a:solidFill>
                <a:latin typeface="Montserrat ExtraBold" panose="00000900000000000000" pitchFamily="2" charset="-52"/>
              </a:rPr>
              <a:t>Победители предыдущих лет</a:t>
            </a:r>
            <a:endParaRPr sz="4800" cap="all" dirty="0">
              <a:solidFill>
                <a:srgbClr val="006C25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551384" y="2028790"/>
            <a:ext cx="110172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dirty="0">
                <a:solidFill>
                  <a:schemeClr val="bg1"/>
                </a:solidFill>
                <a:latin typeface="Montserrat"/>
                <a:cs typeface="Aharoni"/>
              </a:rPr>
              <a:t>Впишите свою компанию </a:t>
            </a:r>
            <a:r>
              <a:rPr lang="ru-RU" sz="3200" b="1" dirty="0">
                <a:solidFill>
                  <a:schemeClr val="bg1"/>
                </a:solidFill>
                <a:latin typeface="Montserrat"/>
                <a:cs typeface="Aharoni"/>
              </a:rPr>
              <a:t>в историю турнира! </a:t>
            </a:r>
            <a:endParaRPr lang="ru-RU" sz="3200" b="1" dirty="0">
              <a:solidFill>
                <a:schemeClr val="bg1"/>
              </a:solidFill>
              <a:latin typeface="Montserrat"/>
            </a:endParaRPr>
          </a:p>
        </p:txBody>
      </p:sp>
      <p:cxnSp>
        <p:nvCxnSpPr>
          <p:cNvPr id="9" name="Прямая соединительная линия 8"/>
          <p:cNvCxnSpPr>
            <a:cxnSpLocks/>
          </p:cNvCxnSpPr>
          <p:nvPr/>
        </p:nvCxnSpPr>
        <p:spPr bwMode="auto">
          <a:xfrm>
            <a:off x="3439526" y="2924944"/>
            <a:ext cx="0" cy="254576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 bwMode="auto">
          <a:xfrm>
            <a:off x="677222" y="2996952"/>
            <a:ext cx="21574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b="1" dirty="0">
                <a:solidFill>
                  <a:srgbClr val="006C25"/>
                </a:solidFill>
                <a:latin typeface="Montserrat"/>
              </a:rPr>
              <a:t>2022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701FCD-D43B-3348-914A-D38C3F4E6294}"/>
              </a:ext>
            </a:extLst>
          </p:cNvPr>
          <p:cNvSpPr txBox="1"/>
          <p:nvPr/>
        </p:nvSpPr>
        <p:spPr bwMode="auto">
          <a:xfrm>
            <a:off x="4044418" y="2996952"/>
            <a:ext cx="21574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b="1" dirty="0">
                <a:solidFill>
                  <a:srgbClr val="006C25"/>
                </a:solidFill>
                <a:latin typeface="Montserrat"/>
              </a:rPr>
              <a:t>2023</a:t>
            </a:r>
          </a:p>
        </p:txBody>
      </p:sp>
      <p:cxnSp>
        <p:nvCxnSpPr>
          <p:cNvPr id="12" name="Прямая соединительная линия 11"/>
          <p:cNvCxnSpPr>
            <a:cxnSpLocks/>
          </p:cNvCxnSpPr>
          <p:nvPr/>
        </p:nvCxnSpPr>
        <p:spPr bwMode="auto">
          <a:xfrm>
            <a:off x="6806722" y="2924944"/>
            <a:ext cx="0" cy="254576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3701FCD-D43B-3348-914A-D38C3F4E6294}"/>
              </a:ext>
            </a:extLst>
          </p:cNvPr>
          <p:cNvSpPr txBox="1"/>
          <p:nvPr/>
        </p:nvSpPr>
        <p:spPr bwMode="auto">
          <a:xfrm>
            <a:off x="7411613" y="2996952"/>
            <a:ext cx="21574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b="1" dirty="0">
                <a:solidFill>
                  <a:srgbClr val="006C25"/>
                </a:solidFill>
                <a:latin typeface="Montserrat"/>
              </a:rPr>
              <a:t>2024</a:t>
            </a:r>
          </a:p>
        </p:txBody>
      </p:sp>
      <p:sp>
        <p:nvSpPr>
          <p:cNvPr id="14" name="TextBox 13"/>
          <p:cNvSpPr txBox="1"/>
          <p:nvPr/>
        </p:nvSpPr>
        <p:spPr bwMode="auto">
          <a:xfrm>
            <a:off x="525881" y="4946546"/>
            <a:ext cx="244827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spcBef>
                <a:spcPts val="1200"/>
              </a:spcBef>
              <a:buNone/>
              <a:defRPr/>
            </a:pPr>
            <a:r>
              <a:rPr lang="ru-RU" sz="1200" dirty="0">
                <a:latin typeface="Montserrat"/>
              </a:rPr>
              <a:t>Инвестиционная компания </a:t>
            </a:r>
            <a:br>
              <a:rPr lang="ru-RU" sz="1200" dirty="0">
                <a:latin typeface="Montserrat"/>
              </a:rPr>
            </a:br>
            <a:r>
              <a:rPr lang="ru-RU" sz="1200" dirty="0">
                <a:latin typeface="Montserrat"/>
              </a:rPr>
              <a:t>«ВЕЛЕС Капитал»</a:t>
            </a:r>
            <a:endParaRPr sz="1200" dirty="0"/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 cstate="print"/>
          <a:stretch/>
        </p:blipFill>
        <p:spPr bwMode="auto">
          <a:xfrm>
            <a:off x="843700" y="3898521"/>
            <a:ext cx="1827408" cy="85293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/>
          <p:cNvSpPr txBox="1"/>
          <p:nvPr/>
        </p:nvSpPr>
        <p:spPr bwMode="auto">
          <a:xfrm>
            <a:off x="3898987" y="4946546"/>
            <a:ext cx="2448273" cy="3122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spcBef>
                <a:spcPts val="1200"/>
              </a:spcBef>
              <a:buNone/>
              <a:defRPr/>
            </a:pPr>
            <a:r>
              <a:rPr lang="ru-RU" sz="1200" dirty="0">
                <a:latin typeface="Montserrat"/>
              </a:rPr>
              <a:t>Озон. Забота</a:t>
            </a:r>
            <a:endParaRPr lang="ru-RU" sz="1200" dirty="0"/>
          </a:p>
        </p:txBody>
      </p:sp>
      <p:sp>
        <p:nvSpPr>
          <p:cNvPr id="20" name="TextBox 19"/>
          <p:cNvSpPr txBox="1"/>
          <p:nvPr/>
        </p:nvSpPr>
        <p:spPr bwMode="auto">
          <a:xfrm>
            <a:off x="7266182" y="3986972"/>
            <a:ext cx="2448273" cy="3122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spcBef>
                <a:spcPts val="1200"/>
              </a:spcBef>
              <a:buNone/>
              <a:defRPr/>
            </a:pPr>
            <a:r>
              <a:rPr lang="ru-RU" sz="1400" b="1" dirty="0">
                <a:latin typeface="Montserrat"/>
              </a:rPr>
              <a:t>Успей подать заявку</a:t>
            </a:r>
            <a:endParaRPr sz="1400" b="1" dirty="0"/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09419" y="3968926"/>
            <a:ext cx="1827408" cy="7121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8FB41D1-6873-32FD-87AF-295BBD5C5D11}"/>
              </a:ext>
            </a:extLst>
          </p:cNvPr>
          <p:cNvSpPr/>
          <p:nvPr/>
        </p:nvSpPr>
        <p:spPr bwMode="auto">
          <a:xfrm>
            <a:off x="119336" y="116632"/>
            <a:ext cx="11953328" cy="6624736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4765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" t="3402"/>
          <a:stretch/>
        </p:blipFill>
        <p:spPr bwMode="auto">
          <a:xfrm>
            <a:off x="119336" y="116632"/>
            <a:ext cx="11953328" cy="66247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 bwMode="auto">
          <a:xfrm>
            <a:off x="479376" y="483185"/>
            <a:ext cx="77048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4800" b="1" cap="all" dirty="0">
                <a:solidFill>
                  <a:srgbClr val="006C25"/>
                </a:solidFill>
                <a:latin typeface="Montserrat ExtraBold" panose="00000900000000000000" pitchFamily="2" charset="-52"/>
              </a:rPr>
              <a:t>С нами играли</a:t>
            </a:r>
            <a:endParaRPr sz="4800" cap="all" dirty="0">
              <a:solidFill>
                <a:srgbClr val="006C25"/>
              </a:solidFill>
              <a:latin typeface="Montserrat ExtraBold" panose="00000900000000000000" pitchFamily="2" charset="-52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955440" y="4725144"/>
            <a:ext cx="7702547" cy="526689"/>
            <a:chOff x="1955440" y="4653136"/>
            <a:chExt cx="7702547" cy="526689"/>
          </a:xfrm>
        </p:grpSpPr>
        <p:pic>
          <p:nvPicPr>
            <p:cNvPr id="9" name="Picture 6"/>
            <p:cNvPicPr>
              <a:picLocks noChangeAspect="1" noChangeArrowheads="1"/>
            </p:cNvPicPr>
            <p:nvPr/>
          </p:nvPicPr>
          <p:blipFill>
            <a:blip r:embed="rId3" cstate="print"/>
            <a:stretch/>
          </p:blipFill>
          <p:spPr bwMode="auto">
            <a:xfrm>
              <a:off x="1955440" y="4809144"/>
              <a:ext cx="1520825" cy="2809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11"/>
            <p:cNvPicPr>
              <a:picLocks noChangeAspect="1" noChangeArrowheads="1"/>
            </p:cNvPicPr>
            <p:nvPr/>
          </p:nvPicPr>
          <p:blipFill>
            <a:blip r:embed="rId4" cstate="print"/>
            <a:stretch/>
          </p:blipFill>
          <p:spPr bwMode="auto">
            <a:xfrm>
              <a:off x="8381637" y="4797152"/>
              <a:ext cx="1276350" cy="2270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Picture 4" descr="T:\05_КОРПОРАТИВНЫЕ ПОЖЕРТВОВАНИЯ\Компании\Boeing\logo\boeing.jpg"/>
            <p:cNvPicPr>
              <a:picLocks noChangeAspect="1" noChangeArrowheads="1"/>
            </p:cNvPicPr>
            <p:nvPr/>
          </p:nvPicPr>
          <p:blipFill>
            <a:blip r:embed="rId5" cstate="print"/>
            <a:stretch/>
          </p:blipFill>
          <p:spPr bwMode="auto">
            <a:xfrm>
              <a:off x="6095638" y="4719450"/>
              <a:ext cx="1644650" cy="4603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6" cstate="print"/>
            <a:stretch/>
          </p:blipFill>
          <p:spPr bwMode="auto">
            <a:xfrm>
              <a:off x="4117614" y="4653136"/>
              <a:ext cx="1336675" cy="462148"/>
            </a:xfrm>
            <a:prstGeom prst="rect">
              <a:avLst/>
            </a:prstGeom>
          </p:spPr>
        </p:pic>
      </p:grpSp>
      <p:grpSp>
        <p:nvGrpSpPr>
          <p:cNvPr id="22" name="Группа 21"/>
          <p:cNvGrpSpPr/>
          <p:nvPr/>
        </p:nvGrpSpPr>
        <p:grpSpPr>
          <a:xfrm>
            <a:off x="1506233" y="3496411"/>
            <a:ext cx="9440010" cy="795343"/>
            <a:chOff x="1506233" y="3496411"/>
            <a:chExt cx="9440010" cy="795343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7" cstate="print"/>
            <a:stretch/>
          </p:blipFill>
          <p:spPr bwMode="auto">
            <a:xfrm>
              <a:off x="9019812" y="3645024"/>
              <a:ext cx="1926431" cy="382336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8" cstate="print"/>
            <a:stretch/>
          </p:blipFill>
          <p:spPr bwMode="auto">
            <a:xfrm>
              <a:off x="6866101" y="3496411"/>
              <a:ext cx="1126332" cy="795343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4FE8CE7F-1536-4128-81D0-33592013D73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116795" y="3729878"/>
              <a:ext cx="1721928" cy="328408"/>
            </a:xfrm>
            <a:prstGeom prst="rect">
              <a:avLst/>
            </a:prstGeom>
          </p:spPr>
        </p:pic>
        <p:pic>
          <p:nvPicPr>
            <p:cNvPr id="20" name="Picture 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506233" y="3645024"/>
              <a:ext cx="1583184" cy="61695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" name="Группа 2"/>
          <p:cNvGrpSpPr/>
          <p:nvPr/>
        </p:nvGrpSpPr>
        <p:grpSpPr>
          <a:xfrm>
            <a:off x="789422" y="1844824"/>
            <a:ext cx="10537716" cy="1325564"/>
            <a:chOff x="789422" y="1887412"/>
            <a:chExt cx="10537716" cy="1325564"/>
          </a:xfrm>
        </p:grpSpPr>
        <p:pic>
          <p:nvPicPr>
            <p:cNvPr id="6" name="Рисунок 8"/>
            <p:cNvPicPr>
              <a:picLocks noChangeAspect="1"/>
            </p:cNvPicPr>
            <p:nvPr/>
          </p:nvPicPr>
          <p:blipFill>
            <a:blip r:embed="rId11" cstate="print"/>
            <a:stretch/>
          </p:blipFill>
          <p:spPr bwMode="auto">
            <a:xfrm>
              <a:off x="10044438" y="2659062"/>
              <a:ext cx="1282700" cy="2143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12" cstate="print"/>
            <a:stretch/>
          </p:blipFill>
          <p:spPr bwMode="auto">
            <a:xfrm>
              <a:off x="7921046" y="2306379"/>
              <a:ext cx="1479550" cy="6905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Рисунок 12" descr="Изображение выглядит как часы&#10;&#10;Автоматически созданное описание"/>
            <p:cNvPicPr>
              <a:picLocks noChangeAspect="1"/>
            </p:cNvPicPr>
            <p:nvPr/>
          </p:nvPicPr>
          <p:blipFill>
            <a:blip r:embed="rId13" cstate="print"/>
            <a:stretch/>
          </p:blipFill>
          <p:spPr bwMode="auto">
            <a:xfrm>
              <a:off x="3359696" y="1887412"/>
              <a:ext cx="1765608" cy="1325564"/>
            </a:xfrm>
            <a:prstGeom prst="rect">
              <a:avLst/>
            </a:prstGeom>
          </p:spPr>
        </p:pic>
        <p:pic>
          <p:nvPicPr>
            <p:cNvPr id="18" name="Picture 2" descr="C:\Users\admin\Downloads\logo_RB_rus.jp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9147" y="2590671"/>
              <a:ext cx="1508056" cy="3510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89422" y="2583847"/>
              <a:ext cx="1926431" cy="364743"/>
            </a:xfrm>
            <a:prstGeom prst="rect">
              <a:avLst/>
            </a:prstGeom>
          </p:spPr>
        </p:pic>
      </p:grp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1E837EE-B628-642F-E113-4B5BD622D445}"/>
              </a:ext>
            </a:extLst>
          </p:cNvPr>
          <p:cNvSpPr/>
          <p:nvPr/>
        </p:nvSpPr>
        <p:spPr bwMode="auto">
          <a:xfrm>
            <a:off x="119336" y="116632"/>
            <a:ext cx="11953328" cy="6624736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895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 bwMode="auto">
          <a:xfrm>
            <a:off x="1" y="1306558"/>
            <a:ext cx="12192000" cy="682282"/>
          </a:xfrm>
          <a:prstGeom prst="rect">
            <a:avLst/>
          </a:prstGeom>
          <a:solidFill>
            <a:srgbClr val="006C25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" t="3402"/>
          <a:stretch/>
        </p:blipFill>
        <p:spPr bwMode="auto">
          <a:xfrm>
            <a:off x="119334" y="116632"/>
            <a:ext cx="11953329" cy="662473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 bwMode="auto">
          <a:xfrm>
            <a:off x="551384" y="1326134"/>
            <a:ext cx="11640616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sz="4800" b="1" cap="all" dirty="0">
                <a:solidFill>
                  <a:schemeClr val="bg1"/>
                </a:solidFill>
                <a:latin typeface="Montserrat ExtraBold" panose="00000900000000000000" pitchFamily="2" charset="-52"/>
                <a:ea typeface="+mj-ea"/>
                <a:cs typeface="Aharoni"/>
              </a:rPr>
              <a:t>Записаться на турнир</a:t>
            </a:r>
          </a:p>
        </p:txBody>
      </p:sp>
      <p:sp>
        <p:nvSpPr>
          <p:cNvPr id="24" name="TextBox 23"/>
          <p:cNvSpPr txBox="1"/>
          <p:nvPr/>
        </p:nvSpPr>
        <p:spPr bwMode="auto">
          <a:xfrm>
            <a:off x="551384" y="2520794"/>
            <a:ext cx="4752528" cy="1089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sz="3600" b="1" dirty="0">
                <a:latin typeface="Montserrat"/>
                <a:ea typeface="+mj-ea"/>
                <a:cs typeface="Aharoni"/>
              </a:rPr>
              <a:t>Дарья </a:t>
            </a:r>
            <a:r>
              <a:rPr lang="ru-RU" sz="3600" b="1" dirty="0" err="1">
                <a:latin typeface="Montserrat"/>
                <a:ea typeface="+mj-ea"/>
                <a:cs typeface="Aharoni"/>
              </a:rPr>
              <a:t>Чуренкова</a:t>
            </a:r>
            <a:endParaRPr lang="ru-RU" sz="3600" b="1" dirty="0">
              <a:latin typeface="Montserrat"/>
              <a:ea typeface="+mj-ea"/>
              <a:cs typeface="Aharoni"/>
            </a:endParaRPr>
          </a:p>
          <a:p>
            <a:pPr>
              <a:lnSpc>
                <a:spcPct val="90000"/>
              </a:lnSpc>
              <a:defRPr/>
            </a:pPr>
            <a:r>
              <a:rPr lang="ru-RU" sz="3600" b="1" dirty="0">
                <a:latin typeface="Montserrat"/>
                <a:ea typeface="+mj-ea"/>
                <a:cs typeface="Aharoni"/>
              </a:rPr>
              <a:t>«Синдром любви»</a:t>
            </a:r>
          </a:p>
        </p:txBody>
      </p:sp>
      <p:sp>
        <p:nvSpPr>
          <p:cNvPr id="25" name="TextBox 24"/>
          <p:cNvSpPr txBox="1"/>
          <p:nvPr/>
        </p:nvSpPr>
        <p:spPr bwMode="auto">
          <a:xfrm>
            <a:off x="1276663" y="4904778"/>
            <a:ext cx="60960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  <a:defRPr/>
            </a:pPr>
            <a:r>
              <a:rPr lang="en-US" sz="2600" b="1" dirty="0">
                <a:solidFill>
                  <a:schemeClr val="bg1"/>
                </a:solidFill>
                <a:latin typeface="Montserrat"/>
                <a:cs typeface="Calibri"/>
                <a:hlinkClick r:id="rId3" tooltip="mailto:yu.pavlova@fondsl.ru"/>
              </a:rPr>
              <a:t>d.churenkova</a:t>
            </a:r>
            <a:r>
              <a:rPr lang="ru-RU" sz="2600" b="1" dirty="0">
                <a:solidFill>
                  <a:schemeClr val="bg1"/>
                </a:solidFill>
                <a:latin typeface="Montserrat"/>
                <a:cs typeface="Calibri"/>
                <a:hlinkClick r:id="rId3" tooltip="mailto:yu.pavlova@fondsl.ru"/>
              </a:rPr>
              <a:t>@fondsl.ru</a:t>
            </a:r>
            <a:endParaRPr lang="ru-RU" sz="2600" b="1" dirty="0">
              <a:solidFill>
                <a:schemeClr val="bg1"/>
              </a:solidFill>
              <a:latin typeface="Montserrat"/>
            </a:endParaRPr>
          </a:p>
        </p:txBody>
      </p:sp>
      <p:sp>
        <p:nvSpPr>
          <p:cNvPr id="26" name="TextBox 25"/>
          <p:cNvSpPr txBox="1"/>
          <p:nvPr/>
        </p:nvSpPr>
        <p:spPr bwMode="auto">
          <a:xfrm>
            <a:off x="1276663" y="4136599"/>
            <a:ext cx="60960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  <a:defRPr/>
            </a:pPr>
            <a:r>
              <a:rPr lang="ru-RU" sz="2600" b="1" dirty="0">
                <a:solidFill>
                  <a:srgbClr val="006C25"/>
                </a:solidFill>
                <a:latin typeface="Montserrat"/>
                <a:cs typeface="Calibri"/>
              </a:rPr>
              <a:t>+ 7 915 200</a:t>
            </a:r>
            <a:r>
              <a:rPr lang="en-US" sz="2600" b="1" dirty="0">
                <a:solidFill>
                  <a:srgbClr val="006C25"/>
                </a:solidFill>
                <a:latin typeface="Montserrat"/>
                <a:cs typeface="Calibri"/>
              </a:rPr>
              <a:t>-</a:t>
            </a:r>
            <a:r>
              <a:rPr lang="ru-RU" sz="2600" b="1" dirty="0">
                <a:solidFill>
                  <a:srgbClr val="006C25"/>
                </a:solidFill>
                <a:latin typeface="Montserrat"/>
                <a:cs typeface="Calibri"/>
              </a:rPr>
              <a:t>75</a:t>
            </a:r>
            <a:r>
              <a:rPr lang="en-US" sz="2600" b="1" dirty="0">
                <a:solidFill>
                  <a:srgbClr val="006C25"/>
                </a:solidFill>
                <a:latin typeface="Montserrat"/>
                <a:cs typeface="Calibri"/>
              </a:rPr>
              <a:t>-</a:t>
            </a:r>
            <a:r>
              <a:rPr lang="ru-RU" sz="2600" b="1" dirty="0">
                <a:solidFill>
                  <a:srgbClr val="006C25"/>
                </a:solidFill>
                <a:latin typeface="Montserrat"/>
                <a:cs typeface="Calibri"/>
              </a:rPr>
              <a:t>39</a:t>
            </a:r>
            <a:endParaRPr sz="2600" b="1" dirty="0">
              <a:solidFill>
                <a:srgbClr val="006C25"/>
              </a:solidFill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4" cstate="print"/>
          <a:stretch/>
        </p:blipFill>
        <p:spPr bwMode="auto">
          <a:xfrm>
            <a:off x="623392" y="4941168"/>
            <a:ext cx="461666" cy="461666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 cstate="print"/>
          <a:stretch/>
        </p:blipFill>
        <p:spPr bwMode="auto">
          <a:xfrm>
            <a:off x="623392" y="4129396"/>
            <a:ext cx="460800" cy="4608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2A6AD5C-0358-273C-4E14-92E3E85AE3E0}"/>
              </a:ext>
            </a:extLst>
          </p:cNvPr>
          <p:cNvSpPr/>
          <p:nvPr/>
        </p:nvSpPr>
        <p:spPr bwMode="auto">
          <a:xfrm>
            <a:off x="119336" y="116632"/>
            <a:ext cx="11953328" cy="6624736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831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BB49609-8CE4-D622-0892-7B1340409B31}"/>
              </a:ext>
            </a:extLst>
          </p:cNvPr>
          <p:cNvSpPr/>
          <p:nvPr/>
        </p:nvSpPr>
        <p:spPr>
          <a:xfrm>
            <a:off x="119336" y="116632"/>
            <a:ext cx="11953328" cy="662473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 bwMode="auto">
          <a:xfrm>
            <a:off x="427264" y="501522"/>
            <a:ext cx="66822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4800" b="1" cap="all" dirty="0">
                <a:solidFill>
                  <a:srgbClr val="006C25"/>
                </a:solidFill>
                <a:latin typeface="Montserrat ExtraBold" panose="00000900000000000000" pitchFamily="2" charset="-52"/>
              </a:rPr>
              <a:t>История</a:t>
            </a:r>
            <a:endParaRPr sz="4400" cap="all" dirty="0">
              <a:solidFill>
                <a:srgbClr val="006C25"/>
              </a:solidFill>
              <a:latin typeface="Montserrat ExtraBold" panose="00000900000000000000" pitchFamily="2" charset="-52"/>
            </a:endParaRPr>
          </a:p>
        </p:txBody>
      </p:sp>
      <p:pic>
        <p:nvPicPr>
          <p:cNvPr id="2" name="Рисунок 1" descr="Изображение выглядит как трава, поле, детская площадка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BFEC4EBF-23CB-3ADA-5E51-2F943059F0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31"/>
          <a:stretch/>
        </p:blipFill>
        <p:spPr bwMode="auto">
          <a:xfrm>
            <a:off x="5973707" y="1124744"/>
            <a:ext cx="6098958" cy="453399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41FA071-4DBF-F2E3-3339-CC598B69C1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" t="3402"/>
          <a:stretch/>
        </p:blipFill>
        <p:spPr bwMode="auto">
          <a:xfrm>
            <a:off x="121111" y="116632"/>
            <a:ext cx="11953329" cy="6624736"/>
          </a:xfrm>
          <a:prstGeom prst="rect">
            <a:avLst/>
          </a:prstGeom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75A52015-2B0E-B35E-28AF-B77E159A6A7D}"/>
              </a:ext>
            </a:extLst>
          </p:cNvPr>
          <p:cNvGrpSpPr/>
          <p:nvPr/>
        </p:nvGrpSpPr>
        <p:grpSpPr>
          <a:xfrm>
            <a:off x="521468" y="1700808"/>
            <a:ext cx="6646556" cy="2592288"/>
            <a:chOff x="5691232" y="1036133"/>
            <a:chExt cx="6646556" cy="2592288"/>
          </a:xfrm>
        </p:grpSpPr>
        <p:sp>
          <p:nvSpPr>
            <p:cNvPr id="19" name="TextBox 18"/>
            <p:cNvSpPr txBox="1"/>
            <p:nvPr/>
          </p:nvSpPr>
          <p:spPr bwMode="auto">
            <a:xfrm>
              <a:off x="5775270" y="1036133"/>
              <a:ext cx="1512168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sz="5400" b="1" cap="all" spc="90" dirty="0">
                  <a:solidFill>
                    <a:srgbClr val="006C25"/>
                  </a:solidFill>
                  <a:latin typeface="Montserrat SemiBold" panose="00000700000000000000" pitchFamily="2" charset="-52"/>
                </a:rPr>
                <a:t>16</a:t>
              </a:r>
            </a:p>
            <a:p>
              <a:pPr>
                <a:defRPr/>
              </a:pPr>
              <a:endParaRPr lang="ru-RU" sz="5400" b="1" cap="all" dirty="0">
                <a:solidFill>
                  <a:srgbClr val="006C25"/>
                </a:solidFill>
                <a:latin typeface="Montserrat SemiBold" panose="00000700000000000000" pitchFamily="2" charset="-52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56BDE08-0F3A-8289-C26B-31FF1BE80CBB}"/>
                </a:ext>
              </a:extLst>
            </p:cNvPr>
            <p:cNvSpPr txBox="1"/>
            <p:nvPr/>
          </p:nvSpPr>
          <p:spPr bwMode="auto">
            <a:xfrm>
              <a:off x="6731212" y="1128457"/>
              <a:ext cx="151216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sz="4000" b="1" cap="all" dirty="0">
                  <a:solidFill>
                    <a:srgbClr val="006C25"/>
                  </a:solidFill>
                  <a:latin typeface="Montserrat SemiBold" panose="00000700000000000000" pitchFamily="2" charset="-52"/>
                </a:rPr>
                <a:t>лет</a:t>
              </a:r>
              <a:endParaRPr sz="4000" cap="all" dirty="0">
                <a:solidFill>
                  <a:srgbClr val="006C25"/>
                </a:solidFill>
                <a:latin typeface="Montserrat SemiBold" panose="00000700000000000000" pitchFamily="2" charset="-52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A3E4785-EECB-5054-7631-C3F3ABAA8C17}"/>
                </a:ext>
              </a:extLst>
            </p:cNvPr>
            <p:cNvSpPr txBox="1"/>
            <p:nvPr/>
          </p:nvSpPr>
          <p:spPr bwMode="auto">
            <a:xfrm>
              <a:off x="6731212" y="1996877"/>
              <a:ext cx="331236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sz="4000" cap="all" dirty="0">
                  <a:solidFill>
                    <a:srgbClr val="006C25"/>
                  </a:solidFill>
                  <a:latin typeface="Montserrat SemiBold" panose="00000700000000000000" pitchFamily="2" charset="-52"/>
                </a:rPr>
                <a:t>турниров</a:t>
              </a:r>
              <a:endParaRPr sz="4000" cap="all" dirty="0">
                <a:solidFill>
                  <a:srgbClr val="006C25"/>
                </a:solidFill>
                <a:latin typeface="Montserrat SemiBold" panose="00000700000000000000" pitchFamily="2" charset="-52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FF36654-F1D5-B62F-E90E-30E41B723887}"/>
                </a:ext>
              </a:extLst>
            </p:cNvPr>
            <p:cNvSpPr txBox="1"/>
            <p:nvPr/>
          </p:nvSpPr>
          <p:spPr bwMode="auto">
            <a:xfrm>
              <a:off x="6698564" y="2829001"/>
              <a:ext cx="563922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sz="4000" b="1" cap="all" spc="-100" dirty="0">
                  <a:solidFill>
                    <a:srgbClr val="006C25"/>
                  </a:solidFill>
                  <a:latin typeface="Montserrat SemiBold" panose="00000700000000000000" pitchFamily="2" charset="-52"/>
                </a:rPr>
                <a:t>Млн</a:t>
              </a:r>
              <a:r>
                <a:rPr lang="ru-RU" sz="4000" b="1" cap="all" spc="-100" dirty="0">
                  <a:solidFill>
                    <a:srgbClr val="006C25"/>
                  </a:solidFill>
                  <a:latin typeface="Montserrat ExtraBold" panose="00000900000000000000" pitchFamily="2" charset="-52"/>
                </a:rPr>
                <a:t> </a:t>
              </a:r>
              <a:r>
                <a:rPr lang="ru-RU" sz="4000" b="1" cap="all" spc="-100" dirty="0">
                  <a:solidFill>
                    <a:srgbClr val="006C25"/>
                  </a:solidFill>
                  <a:latin typeface="Montserrat SemiBold" panose="00000700000000000000" pitchFamily="2" charset="-52"/>
                </a:rPr>
                <a:t>рублей</a:t>
              </a:r>
              <a:endParaRPr sz="4000" cap="all" spc="-100" dirty="0">
                <a:solidFill>
                  <a:srgbClr val="006C25"/>
                </a:solidFill>
                <a:latin typeface="Montserrat SemiBold" panose="00000700000000000000" pitchFamily="2" charset="-52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067B745-22FE-BE71-81BA-70D58BA8DF40}"/>
                </a:ext>
              </a:extLst>
            </p:cNvPr>
            <p:cNvSpPr txBox="1"/>
            <p:nvPr/>
          </p:nvSpPr>
          <p:spPr>
            <a:xfrm>
              <a:off x="5691232" y="1867179"/>
              <a:ext cx="1188713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5400" b="1" cap="all" spc="90" dirty="0">
                  <a:solidFill>
                    <a:srgbClr val="006C25"/>
                  </a:solidFill>
                  <a:latin typeface="Montserrat SemiBold" panose="00000700000000000000" pitchFamily="2" charset="-52"/>
                </a:rPr>
                <a:t>29</a:t>
              </a:r>
              <a:endParaRPr lang="ru-RU" sz="6000" dirty="0">
                <a:solidFill>
                  <a:srgbClr val="006C25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CDDE249-1AB1-40E5-9FC6-2D2721C5D27B}"/>
                </a:ext>
              </a:extLst>
            </p:cNvPr>
            <p:cNvSpPr txBox="1"/>
            <p:nvPr/>
          </p:nvSpPr>
          <p:spPr>
            <a:xfrm>
              <a:off x="5691233" y="2705091"/>
              <a:ext cx="1188713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sz="5400" b="1" cap="all" spc="90" dirty="0">
                  <a:solidFill>
                    <a:srgbClr val="006C25"/>
                  </a:solidFill>
                  <a:latin typeface="Montserrat SemiBold" panose="00000700000000000000" pitchFamily="2" charset="-52"/>
                </a:rPr>
                <a:t>32</a:t>
              </a:r>
              <a:endParaRPr lang="en-US" sz="5400" b="1" cap="all" spc="90" dirty="0">
                <a:solidFill>
                  <a:srgbClr val="006C25"/>
                </a:solidFill>
                <a:latin typeface="Montserrat SemiBold" panose="00000700000000000000" pitchFamily="2" charset="-52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7798552-78A4-6E4F-03E4-F4FA79F2BFF3}"/>
              </a:ext>
            </a:extLst>
          </p:cNvPr>
          <p:cNvSpPr txBox="1"/>
          <p:nvPr/>
        </p:nvSpPr>
        <p:spPr bwMode="auto">
          <a:xfrm>
            <a:off x="521468" y="4451927"/>
            <a:ext cx="550722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ru-RU" sz="3200" b="1" cap="all" dirty="0">
                <a:solidFill>
                  <a:srgbClr val="006C25"/>
                </a:solidFill>
                <a:latin typeface="Montserrat ExtraBold" panose="00000900000000000000" pitchFamily="2" charset="-52"/>
              </a:rPr>
              <a:t>Сотни ярких голов</a:t>
            </a:r>
          </a:p>
          <a:p>
            <a:pPr>
              <a:defRPr/>
            </a:pPr>
            <a:r>
              <a:rPr lang="ru-RU" sz="3200" b="1" cap="all" dirty="0">
                <a:solidFill>
                  <a:srgbClr val="006C25"/>
                </a:solidFill>
                <a:latin typeface="Montserrat ExtraBold" panose="00000900000000000000" pitchFamily="2" charset="-52"/>
              </a:rPr>
              <a:t>Тысячи ярких фото</a:t>
            </a:r>
            <a:endParaRPr sz="3200" cap="all" dirty="0">
              <a:solidFill>
                <a:srgbClr val="006C25"/>
              </a:solidFill>
              <a:latin typeface="Montserrat ExtraBold" panose="00000900000000000000" pitchFamily="2" charset="-52"/>
            </a:endParaRPr>
          </a:p>
        </p:txBody>
      </p:sp>
    </p:spTree>
  </p:cSld>
  <p:clrMapOvr>
    <a:masterClrMapping/>
  </p:clrMapOvr>
  <p:transition spd="med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" t="3402"/>
          <a:stretch/>
        </p:blipFill>
        <p:spPr bwMode="auto">
          <a:xfrm>
            <a:off x="111460" y="116632"/>
            <a:ext cx="11961204" cy="662473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 bwMode="auto">
          <a:xfrm>
            <a:off x="119336" y="1300525"/>
            <a:ext cx="11953328" cy="2221200"/>
          </a:xfrm>
          <a:prstGeom prst="rect">
            <a:avLst/>
          </a:prstGeom>
          <a:solidFill>
            <a:srgbClr val="006C25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2000" dirty="0">
              <a:solidFill>
                <a:srgbClr val="006C25"/>
              </a:solidFill>
              <a:latin typeface="Montserrat SemiBold" panose="00000700000000000000" pitchFamily="2" charset="-52"/>
            </a:endParaRPr>
          </a:p>
        </p:txBody>
      </p:sp>
      <p:sp>
        <p:nvSpPr>
          <p:cNvPr id="6" name="TextBox 5"/>
          <p:cNvSpPr txBox="1"/>
          <p:nvPr/>
        </p:nvSpPr>
        <p:spPr bwMode="auto">
          <a:xfrm>
            <a:off x="4559148" y="1430113"/>
            <a:ext cx="763284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  <a:spcBef>
                <a:spcPts val="0"/>
              </a:spcBef>
              <a:buNone/>
              <a:defRPr/>
            </a:pPr>
            <a:r>
              <a:rPr lang="ru-RU" sz="6000" b="1" cap="all" dirty="0">
                <a:solidFill>
                  <a:schemeClr val="bg1"/>
                </a:solidFill>
                <a:latin typeface="Montserrat SemiBold" panose="00000700000000000000" pitchFamily="2" charset="-52"/>
                <a:ea typeface="+mj-ea"/>
                <a:cs typeface="Aharoni"/>
              </a:rPr>
              <a:t>1 000 000 </a:t>
            </a:r>
            <a:r>
              <a:rPr lang="ru-RU" sz="4800" b="1" cap="all" dirty="0">
                <a:solidFill>
                  <a:schemeClr val="bg1"/>
                </a:solidFill>
                <a:latin typeface="Montserrat SemiBold" panose="00000700000000000000" pitchFamily="2" charset="-52"/>
                <a:ea typeface="+mj-ea"/>
                <a:cs typeface="Aharoni"/>
              </a:rPr>
              <a:t>рублей</a:t>
            </a:r>
            <a:endParaRPr lang="ru-RU" sz="6000" cap="all" dirty="0">
              <a:solidFill>
                <a:schemeClr val="bg1"/>
              </a:solidFill>
              <a:latin typeface="Montserrat SemiBold" panose="00000700000000000000" pitchFamily="2" charset="-52"/>
              <a:ea typeface="+mj-ea"/>
              <a:cs typeface="Aharoni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/>
          <a:srcRect l="10381" t="10269" r="5278"/>
          <a:stretch/>
        </p:blipFill>
        <p:spPr bwMode="auto">
          <a:xfrm>
            <a:off x="111460" y="1971651"/>
            <a:ext cx="5229597" cy="47697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 bwMode="auto">
          <a:xfrm>
            <a:off x="407368" y="520631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4800" b="1" cap="all" dirty="0">
                <a:solidFill>
                  <a:srgbClr val="006C25"/>
                </a:solidFill>
                <a:latin typeface="Montserrat ExtraBold" panose="00000900000000000000" pitchFamily="2" charset="-52"/>
              </a:rPr>
              <a:t>Цель</a:t>
            </a:r>
            <a:endParaRPr sz="4400" cap="all" dirty="0">
              <a:solidFill>
                <a:srgbClr val="006C25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DC297E-7BB4-6F93-26FB-AC8E78D576A6}"/>
              </a:ext>
            </a:extLst>
          </p:cNvPr>
          <p:cNvSpPr txBox="1"/>
          <p:nvPr/>
        </p:nvSpPr>
        <p:spPr>
          <a:xfrm>
            <a:off x="4583832" y="2300396"/>
            <a:ext cx="784887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cap="all" dirty="0">
                <a:solidFill>
                  <a:schemeClr val="bg1"/>
                </a:solidFill>
                <a:latin typeface="Montserrat SemiBold" panose="00000700000000000000" pitchFamily="2" charset="-52"/>
                <a:ea typeface="+mj-ea"/>
                <a:cs typeface="Aharoni"/>
              </a:rPr>
              <a:t>на программы помощи людям с синдромом Дауна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6FA301-A03E-C132-9EEA-158D8597572B}"/>
              </a:ext>
            </a:extLst>
          </p:cNvPr>
          <p:cNvGrpSpPr/>
          <p:nvPr/>
        </p:nvGrpSpPr>
        <p:grpSpPr>
          <a:xfrm>
            <a:off x="5015880" y="3921992"/>
            <a:ext cx="7742994" cy="831700"/>
            <a:chOff x="605103" y="5270770"/>
            <a:chExt cx="7742994" cy="83170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3D295A4-7825-6862-35BD-D23B869499F3}"/>
                </a:ext>
              </a:extLst>
            </p:cNvPr>
            <p:cNvSpPr txBox="1"/>
            <p:nvPr/>
          </p:nvSpPr>
          <p:spPr bwMode="auto">
            <a:xfrm>
              <a:off x="1132665" y="5271473"/>
              <a:ext cx="7215432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sz="2400" b="1" cap="all" dirty="0">
                  <a:solidFill>
                    <a:srgbClr val="006C25"/>
                  </a:solidFill>
                  <a:latin typeface="Montserrat SemiBold" panose="00000700000000000000" pitchFamily="2" charset="-52"/>
                </a:rPr>
                <a:t>Ждём вашу команду 7 апреля</a:t>
              </a:r>
              <a:r>
                <a:rPr lang="en-US" sz="2400" b="1" cap="all" dirty="0">
                  <a:solidFill>
                    <a:srgbClr val="006C25"/>
                  </a:solidFill>
                  <a:latin typeface="Montserrat SemiBold" panose="00000700000000000000" pitchFamily="2" charset="-52"/>
                </a:rPr>
                <a:t/>
              </a:r>
              <a:br>
                <a:rPr lang="en-US" sz="2400" b="1" cap="all" dirty="0">
                  <a:solidFill>
                    <a:srgbClr val="006C25"/>
                  </a:solidFill>
                  <a:latin typeface="Montserrat SemiBold" panose="00000700000000000000" pitchFamily="2" charset="-52"/>
                </a:rPr>
              </a:br>
              <a:r>
                <a:rPr lang="ru-RU" sz="2400" b="1" cap="all" dirty="0">
                  <a:solidFill>
                    <a:srgbClr val="006C25"/>
                  </a:solidFill>
                  <a:latin typeface="Montserrat SemiBold" panose="00000700000000000000" pitchFamily="2" charset="-52"/>
                </a:rPr>
                <a:t>в крытом манеже «Олимп»</a:t>
              </a:r>
            </a:p>
          </p:txBody>
        </p: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ADB06ABF-421C-496B-1D70-9F9353165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103" y="5270770"/>
              <a:ext cx="313945" cy="329185"/>
            </a:xfrm>
            <a:prstGeom prst="rect">
              <a:avLst/>
            </a:prstGeom>
          </p:spPr>
        </p:pic>
        <p:pic>
          <p:nvPicPr>
            <p:cNvPr id="15" name="Рисунок 14">
              <a:hlinkClick r:id="rId5"/>
              <a:extLst>
                <a:ext uri="{FF2B5EF4-FFF2-40B4-BE49-F238E27FC236}">
                  <a16:creationId xmlns:a16="http://schemas.microsoft.com/office/drawing/2014/main" id="{0089AD95-A4D8-F595-666A-72400D81D6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392" y="5703151"/>
              <a:ext cx="277369" cy="390145"/>
            </a:xfrm>
            <a:prstGeom prst="rect">
              <a:avLst/>
            </a:prstGeom>
          </p:spPr>
        </p:pic>
      </p:grp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EB860F0-7AD9-5525-D3C7-33A578056981}"/>
              </a:ext>
            </a:extLst>
          </p:cNvPr>
          <p:cNvSpPr/>
          <p:nvPr/>
        </p:nvSpPr>
        <p:spPr bwMode="auto">
          <a:xfrm>
            <a:off x="119336" y="116632"/>
            <a:ext cx="11953328" cy="6624736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2920142"/>
      </p:ext>
    </p:extLst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7326"/>
            <a:ext cx="12191998" cy="687532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 bwMode="auto">
          <a:xfrm>
            <a:off x="119336" y="1304844"/>
            <a:ext cx="11953328" cy="812562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 bwMode="auto">
          <a:xfrm>
            <a:off x="422856" y="470070"/>
            <a:ext cx="70567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4800" b="1" cap="all" dirty="0">
                <a:solidFill>
                  <a:schemeClr val="bg1"/>
                </a:solidFill>
                <a:latin typeface="Montserrat ExtraBold" panose="00000900000000000000" pitchFamily="2" charset="-52"/>
              </a:rPr>
              <a:t>Место</a:t>
            </a:r>
            <a:r>
              <a:rPr lang="ru-RU" sz="4400" b="1" cap="all" dirty="0">
                <a:solidFill>
                  <a:schemeClr val="bg1"/>
                </a:solidFill>
                <a:latin typeface="Montserrat ExtraBold" panose="00000900000000000000" pitchFamily="2" charset="-52"/>
              </a:rPr>
              <a:t> проведения</a:t>
            </a:r>
            <a:endParaRPr sz="4400" cap="all" dirty="0">
              <a:solidFill>
                <a:schemeClr val="bg1"/>
              </a:solidFill>
              <a:latin typeface="Montserrat ExtraBold" panose="00000900000000000000" pitchFamily="2" charset="-52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09" t="27104"/>
          <a:stretch/>
        </p:blipFill>
        <p:spPr bwMode="auto">
          <a:xfrm>
            <a:off x="8328248" y="1859280"/>
            <a:ext cx="3863752" cy="49991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 bwMode="auto">
          <a:xfrm>
            <a:off x="407368" y="1417018"/>
            <a:ext cx="110172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sz="4000" b="1" cap="all" dirty="0">
                <a:solidFill>
                  <a:srgbClr val="006C25"/>
                </a:solidFill>
                <a:latin typeface="Montserrat SemiBold" panose="00000700000000000000" pitchFamily="2" charset="-52"/>
                <a:ea typeface="+mj-ea"/>
                <a:cs typeface="Aharoni"/>
              </a:rPr>
              <a:t>Крытый манеж «Олимп» </a:t>
            </a:r>
            <a:endParaRPr lang="ru-RU" sz="4000" cap="all" dirty="0">
              <a:solidFill>
                <a:srgbClr val="006C25"/>
              </a:solidFill>
              <a:latin typeface="Montserrat SemiBold" panose="00000700000000000000" pitchFamily="2" charset="-52"/>
              <a:ea typeface="+mj-ea"/>
              <a:cs typeface="Aharoni"/>
            </a:endParaRPr>
          </a:p>
        </p:txBody>
      </p:sp>
      <p:pic>
        <p:nvPicPr>
          <p:cNvPr id="11" name="Рисунок 10">
            <a:hlinkClick r:id="rId5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72264" y="1505160"/>
            <a:ext cx="277369" cy="39014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 bwMode="auto">
          <a:xfrm>
            <a:off x="479376" y="2492896"/>
            <a:ext cx="10225657" cy="32511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ru-RU" sz="2800" b="1" cap="all" dirty="0">
                <a:solidFill>
                  <a:schemeClr val="bg1"/>
                </a:solidFill>
                <a:latin typeface="Montserrat" panose="00000500000000000000" pitchFamily="2" charset="-52"/>
              </a:rPr>
              <a:t>искусственный газон</a:t>
            </a:r>
          </a:p>
          <a:p>
            <a:pPr>
              <a:lnSpc>
                <a:spcPct val="150000"/>
              </a:lnSpc>
              <a:defRPr/>
            </a:pPr>
            <a:r>
              <a:rPr lang="ru-RU" sz="2800" b="1" cap="all" dirty="0">
                <a:solidFill>
                  <a:schemeClr val="bg1"/>
                </a:solidFill>
                <a:latin typeface="Montserrat" panose="00000500000000000000" pitchFamily="2" charset="-52"/>
              </a:rPr>
              <a:t>трибуны для болельщиков </a:t>
            </a:r>
          </a:p>
          <a:p>
            <a:pPr>
              <a:lnSpc>
                <a:spcPct val="150000"/>
              </a:lnSpc>
              <a:defRPr/>
            </a:pPr>
            <a:r>
              <a:rPr lang="ru-RU" sz="2800" b="1" cap="all" dirty="0">
                <a:solidFill>
                  <a:schemeClr val="bg1"/>
                </a:solidFill>
                <a:latin typeface="Montserrat" panose="00000500000000000000" pitchFamily="2" charset="-52"/>
              </a:rPr>
              <a:t>раздевалки и душевые</a:t>
            </a:r>
            <a:br>
              <a:rPr lang="ru-RU" sz="2800" b="1" cap="all" dirty="0">
                <a:solidFill>
                  <a:schemeClr val="bg1"/>
                </a:solidFill>
                <a:latin typeface="Montserrat" panose="00000500000000000000" pitchFamily="2" charset="-52"/>
              </a:rPr>
            </a:br>
            <a:r>
              <a:rPr lang="ru-RU" sz="2800" b="1" cap="all" dirty="0">
                <a:solidFill>
                  <a:schemeClr val="bg1"/>
                </a:solidFill>
                <a:latin typeface="Montserrat" panose="00000500000000000000" pitchFamily="2" charset="-52"/>
              </a:rPr>
              <a:t>транспортная доступность</a:t>
            </a:r>
          </a:p>
          <a:p>
            <a:pPr>
              <a:lnSpc>
                <a:spcPct val="150000"/>
              </a:lnSpc>
              <a:defRPr/>
            </a:pPr>
            <a:r>
              <a:rPr lang="ru-RU" sz="2800" b="1" cap="all" dirty="0">
                <a:solidFill>
                  <a:schemeClr val="bg1"/>
                </a:solidFill>
                <a:latin typeface="Montserrat" panose="00000500000000000000" pitchFamily="2" charset="-52"/>
              </a:rPr>
              <a:t>Парковка </a:t>
            </a:r>
            <a:r>
              <a:rPr lang="ru-RU" b="1" cap="all" dirty="0">
                <a:solidFill>
                  <a:schemeClr val="bg1"/>
                </a:solidFill>
                <a:latin typeface="Montserrat" panose="00000500000000000000" pitchFamily="2" charset="-52"/>
              </a:rPr>
              <a:t>(100 руб./час)</a:t>
            </a:r>
            <a:endParaRPr lang="ru-RU" sz="2800" b="1" cap="all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D188510-AE62-2909-4878-8BCE592D0C3F}"/>
              </a:ext>
            </a:extLst>
          </p:cNvPr>
          <p:cNvSpPr/>
          <p:nvPr/>
        </p:nvSpPr>
        <p:spPr bwMode="auto">
          <a:xfrm>
            <a:off x="119336" y="99305"/>
            <a:ext cx="11953328" cy="662473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 bwMode="auto">
          <a:xfrm>
            <a:off x="479376" y="6021288"/>
            <a:ext cx="52565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cap="all" dirty="0">
                <a:solidFill>
                  <a:schemeClr val="bg1"/>
                </a:solidFill>
                <a:latin typeface="Montserrat" panose="00000500000000000000" pitchFamily="2" charset="-52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Москва, Суздальская ул., 25, </a:t>
            </a:r>
            <a:r>
              <a:rPr lang="ru-RU" sz="2000" cap="small" dirty="0">
                <a:solidFill>
                  <a:schemeClr val="bg1"/>
                </a:solidFill>
                <a:latin typeface="Montserrat" panose="00000500000000000000" pitchFamily="2" charset="-52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стр</a:t>
            </a:r>
            <a:r>
              <a:rPr lang="ru-RU" sz="2000" cap="all" dirty="0">
                <a:solidFill>
                  <a:schemeClr val="bg1"/>
                </a:solidFill>
                <a:latin typeface="Montserrat" panose="00000500000000000000" pitchFamily="2" charset="-52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. 1</a:t>
            </a:r>
            <a:endParaRPr lang="ru-RU" sz="2000" cap="all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274857267"/>
      </p:ext>
    </p:extLst>
  </p:cSld>
  <p:clrMapOvr>
    <a:masterClrMapping/>
  </p:clrMapOvr>
  <p:transition spd="slow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" t="3401" r="3"/>
          <a:stretch/>
        </p:blipFill>
        <p:spPr>
          <a:xfrm>
            <a:off x="124057" y="-5289"/>
            <a:ext cx="11943885" cy="66247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 bwMode="auto">
          <a:xfrm>
            <a:off x="407368" y="555366"/>
            <a:ext cx="704691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4400" b="1" cap="all" dirty="0">
                <a:solidFill>
                  <a:srgbClr val="006C25"/>
                </a:solidFill>
                <a:latin typeface="Montserrat ExtraBold" panose="00000900000000000000" pitchFamily="2" charset="-52"/>
              </a:rPr>
              <a:t>партнерам</a:t>
            </a:r>
            <a:endParaRPr sz="4400" cap="all" dirty="0">
              <a:solidFill>
                <a:srgbClr val="006C25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119336" y="1499863"/>
            <a:ext cx="11948607" cy="648072"/>
          </a:xfrm>
          <a:prstGeom prst="rect">
            <a:avLst/>
          </a:prstGeom>
          <a:solidFill>
            <a:srgbClr val="006C25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TextBox 7"/>
          <p:cNvSpPr txBox="1"/>
          <p:nvPr/>
        </p:nvSpPr>
        <p:spPr bwMode="auto">
          <a:xfrm>
            <a:off x="4732353" y="1551518"/>
            <a:ext cx="78144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1800"/>
              </a:spcAft>
              <a:buNone/>
              <a:defRPr/>
            </a:pPr>
            <a:r>
              <a:rPr lang="ru-RU" sz="2800" cap="all" dirty="0">
                <a:solidFill>
                  <a:schemeClr val="bg1"/>
                </a:solidFill>
                <a:latin typeface="Montserrat SemiBold" panose="00000700000000000000" pitchFamily="2" charset="-52"/>
              </a:rPr>
              <a:t>Яркое корпоративное событие</a:t>
            </a:r>
          </a:p>
        </p:txBody>
      </p:sp>
      <p:sp>
        <p:nvSpPr>
          <p:cNvPr id="9" name="TextBox 8"/>
          <p:cNvSpPr txBox="1"/>
          <p:nvPr/>
        </p:nvSpPr>
        <p:spPr bwMode="auto">
          <a:xfrm>
            <a:off x="5375920" y="2492420"/>
            <a:ext cx="7320564" cy="20774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1800"/>
              </a:spcAft>
              <a:buNone/>
              <a:defRPr/>
            </a:pPr>
            <a:r>
              <a:rPr lang="ru-RU" sz="2000" cap="all" dirty="0">
                <a:latin typeface="Montserrat" panose="00000500000000000000" pitchFamily="2" charset="-52"/>
              </a:rPr>
              <a:t>серьезная благотворительная цель</a:t>
            </a:r>
          </a:p>
          <a:p>
            <a:pPr marL="0" indent="0">
              <a:spcAft>
                <a:spcPts val="1800"/>
              </a:spcAft>
              <a:buNone/>
              <a:defRPr/>
            </a:pPr>
            <a:r>
              <a:rPr lang="ru-RU" sz="2000" cap="all" dirty="0">
                <a:latin typeface="Montserrat" panose="00000500000000000000" pitchFamily="2" charset="-52"/>
              </a:rPr>
              <a:t>забота о благополучии сотрудников</a:t>
            </a:r>
            <a:endParaRPr sz="2000" cap="all" dirty="0">
              <a:latin typeface="Montserrat" panose="00000500000000000000" pitchFamily="2" charset="-52"/>
            </a:endParaRPr>
          </a:p>
          <a:p>
            <a:pPr>
              <a:spcAft>
                <a:spcPts val="1800"/>
              </a:spcAft>
              <a:defRPr/>
            </a:pPr>
            <a:r>
              <a:rPr lang="ru-RU" sz="2000" cap="all" dirty="0">
                <a:latin typeface="Montserrat" panose="00000500000000000000" pitchFamily="2" charset="-52"/>
              </a:rPr>
              <a:t>социально-ответственный нетворкинг</a:t>
            </a:r>
          </a:p>
          <a:p>
            <a:pPr marL="0" indent="0">
              <a:spcAft>
                <a:spcPts val="1800"/>
              </a:spcAft>
              <a:buNone/>
              <a:defRPr/>
            </a:pPr>
            <a:r>
              <a:rPr lang="ru-RU" sz="2000" cap="all" dirty="0">
                <a:latin typeface="Montserrat" panose="00000500000000000000" pitchFamily="2" charset="-52"/>
              </a:rPr>
              <a:t>спортивное событие в отчете о </a:t>
            </a:r>
            <a:r>
              <a:rPr lang="ru-RU" sz="2400" cap="all" dirty="0">
                <a:latin typeface="Montserrat" panose="00000500000000000000" pitchFamily="2" charset="-52"/>
              </a:rPr>
              <a:t>КСО</a:t>
            </a:r>
            <a:endParaRPr sz="2000" cap="all" dirty="0">
              <a:latin typeface="Montserrat" panose="000005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19737" y="3155278"/>
            <a:ext cx="265367" cy="26365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19738" y="2576212"/>
            <a:ext cx="265367" cy="26365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19737" y="3671764"/>
            <a:ext cx="265367" cy="26365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19737" y="4221272"/>
            <a:ext cx="265367" cy="26365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23" t="23352" r="23645" b="16602"/>
          <a:stretch/>
        </p:blipFill>
        <p:spPr>
          <a:xfrm>
            <a:off x="124056" y="1511524"/>
            <a:ext cx="4600200" cy="432048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93A6102-7336-F752-D312-474AAA956C95}"/>
              </a:ext>
            </a:extLst>
          </p:cNvPr>
          <p:cNvSpPr/>
          <p:nvPr/>
        </p:nvSpPr>
        <p:spPr bwMode="auto">
          <a:xfrm>
            <a:off x="119336" y="116632"/>
            <a:ext cx="11953328" cy="6624736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5449740"/>
      </p:ext>
    </p:extLst>
  </p:cSld>
  <p:clrMapOvr>
    <a:masterClrMapping/>
  </p:clrMapOvr>
  <p:transition spd="med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" t="3402"/>
          <a:stretch/>
        </p:blipFill>
        <p:spPr bwMode="auto">
          <a:xfrm>
            <a:off x="132345" y="126254"/>
            <a:ext cx="11927307" cy="66247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 bwMode="auto">
          <a:xfrm>
            <a:off x="407368" y="505729"/>
            <a:ext cx="69847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4800" b="1" cap="all" dirty="0">
                <a:solidFill>
                  <a:srgbClr val="006C25"/>
                </a:solidFill>
                <a:latin typeface="Montserrat ExtraBold" panose="00000900000000000000" pitchFamily="2" charset="-52"/>
              </a:rPr>
              <a:t>участникам</a:t>
            </a:r>
            <a:endParaRPr sz="4800" cap="all" dirty="0">
              <a:solidFill>
                <a:srgbClr val="006C25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13" name="TextBox 12"/>
          <p:cNvSpPr txBox="1"/>
          <p:nvPr/>
        </p:nvSpPr>
        <p:spPr bwMode="auto">
          <a:xfrm>
            <a:off x="5075355" y="2246138"/>
            <a:ext cx="7081850" cy="35950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1800"/>
              </a:spcAft>
              <a:defRPr/>
            </a:pPr>
            <a:r>
              <a:rPr lang="ru-RU" sz="2000" cap="all" dirty="0">
                <a:latin typeface="Montserrat" panose="00000500000000000000" pitchFamily="2" charset="-52"/>
              </a:rPr>
              <a:t>На комфортной арене рядом с метро</a:t>
            </a:r>
          </a:p>
          <a:p>
            <a:pPr>
              <a:lnSpc>
                <a:spcPct val="110000"/>
              </a:lnSpc>
              <a:spcAft>
                <a:spcPts val="1800"/>
              </a:spcAft>
              <a:defRPr/>
            </a:pPr>
            <a:r>
              <a:rPr lang="ru-RU" sz="2000" cap="all" dirty="0">
                <a:latin typeface="Montserrat" panose="00000500000000000000" pitchFamily="2" charset="-52"/>
              </a:rPr>
              <a:t>Серьёзные соперники</a:t>
            </a:r>
          </a:p>
          <a:p>
            <a:pPr>
              <a:lnSpc>
                <a:spcPct val="110000"/>
              </a:lnSpc>
              <a:spcAft>
                <a:spcPts val="1800"/>
              </a:spcAft>
              <a:defRPr/>
            </a:pPr>
            <a:r>
              <a:rPr lang="ru-RU" sz="2000" cap="all" dirty="0">
                <a:latin typeface="Montserrat" panose="00000500000000000000" pitchFamily="2" charset="-52"/>
              </a:rPr>
              <a:t>Профессиональное судейство</a:t>
            </a:r>
          </a:p>
          <a:p>
            <a:pPr>
              <a:lnSpc>
                <a:spcPct val="110000"/>
              </a:lnSpc>
              <a:spcAft>
                <a:spcPts val="1800"/>
              </a:spcAft>
              <a:defRPr/>
            </a:pPr>
            <a:r>
              <a:rPr lang="ru-RU" sz="2000" cap="all" dirty="0">
                <a:latin typeface="Montserrat" panose="00000500000000000000" pitchFamily="2" charset="-52"/>
              </a:rPr>
              <a:t>возможность сыграть с особенной сборной</a:t>
            </a:r>
            <a:endParaRPr sz="2000" cap="all" dirty="0">
              <a:latin typeface="Montserrat" panose="00000500000000000000" pitchFamily="2" charset="-52"/>
            </a:endParaRPr>
          </a:p>
          <a:p>
            <a:pPr>
              <a:lnSpc>
                <a:spcPct val="110000"/>
              </a:lnSpc>
              <a:spcAft>
                <a:spcPts val="1800"/>
              </a:spcAft>
              <a:defRPr/>
            </a:pPr>
            <a:r>
              <a:rPr lang="ru-RU" sz="2000" cap="all" dirty="0">
                <a:latin typeface="Montserrat" panose="00000500000000000000" pitchFamily="2" charset="-52"/>
              </a:rPr>
              <a:t>Награждение в номинациях</a:t>
            </a:r>
          </a:p>
          <a:p>
            <a:pPr>
              <a:lnSpc>
                <a:spcPct val="110000"/>
              </a:lnSpc>
              <a:spcAft>
                <a:spcPts val="1800"/>
              </a:spcAft>
              <a:defRPr/>
            </a:pPr>
            <a:r>
              <a:rPr lang="ru-RU" sz="2000" cap="all" dirty="0">
                <a:latin typeface="Montserrat" panose="00000500000000000000" pitchFamily="2" charset="-52"/>
              </a:rPr>
              <a:t>Медали и призы </a:t>
            </a:r>
            <a:endParaRPr sz="2000" cap="all" dirty="0">
              <a:latin typeface="Montserrat" panose="00000500000000000000" pitchFamily="2" charset="-52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33CEA4C-8370-3BEC-4165-A211D07EEE7E}"/>
              </a:ext>
            </a:extLst>
          </p:cNvPr>
          <p:cNvSpPr/>
          <p:nvPr/>
        </p:nvSpPr>
        <p:spPr bwMode="auto">
          <a:xfrm>
            <a:off x="117308" y="1467396"/>
            <a:ext cx="11953328" cy="648072"/>
          </a:xfrm>
          <a:prstGeom prst="rect">
            <a:avLst/>
          </a:prstGeom>
          <a:solidFill>
            <a:srgbClr val="006C25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02696D-C4D3-94F8-E7DC-248C4471A4B2}"/>
              </a:ext>
            </a:extLst>
          </p:cNvPr>
          <p:cNvSpPr txBox="1"/>
          <p:nvPr/>
        </p:nvSpPr>
        <p:spPr bwMode="auto">
          <a:xfrm>
            <a:off x="4609376" y="1556792"/>
            <a:ext cx="40069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cap="all" dirty="0">
                <a:solidFill>
                  <a:schemeClr val="bg1"/>
                </a:solidFill>
                <a:latin typeface="Montserrat SemiBold" panose="00000700000000000000" pitchFamily="2" charset="-52"/>
              </a:rPr>
              <a:t>БОЛЬШАЯ ИГРА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5" r="24736" b="17260"/>
          <a:stretch/>
        </p:blipFill>
        <p:spPr>
          <a:xfrm>
            <a:off x="115280" y="1467396"/>
            <a:ext cx="4365345" cy="469594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BC02659-7148-DD48-F675-C97D967AC1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94387" y="2903815"/>
            <a:ext cx="265367" cy="26365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D69E5B8-6791-3750-410D-BE21211C94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94387" y="4157533"/>
            <a:ext cx="265367" cy="26365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673D678-3D4C-39F9-FFD1-874F7B15DF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94387" y="5452653"/>
            <a:ext cx="265367" cy="26365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CA5242E-1E48-AE99-E683-97FA923D5A7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94387" y="2331354"/>
            <a:ext cx="265367" cy="26365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612B8E1-50C0-1C35-F0D8-3C72D1095A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94387" y="3468735"/>
            <a:ext cx="265367" cy="26365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2C6437D-53C9-CAA4-A487-4B0857D1B8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94387" y="4912462"/>
            <a:ext cx="265367" cy="263652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9B6C7D0-A506-7043-1789-EC04C37B2B7A}"/>
              </a:ext>
            </a:extLst>
          </p:cNvPr>
          <p:cNvSpPr/>
          <p:nvPr/>
        </p:nvSpPr>
        <p:spPr bwMode="auto">
          <a:xfrm>
            <a:off x="119336" y="116632"/>
            <a:ext cx="11953328" cy="6624736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767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 bwMode="auto">
          <a:xfrm>
            <a:off x="1" y="1306558"/>
            <a:ext cx="12192000" cy="682282"/>
          </a:xfrm>
          <a:prstGeom prst="rect">
            <a:avLst/>
          </a:prstGeom>
          <a:solidFill>
            <a:srgbClr val="006C25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" t="3402"/>
          <a:stretch/>
        </p:blipFill>
        <p:spPr>
          <a:xfrm>
            <a:off x="111694" y="116632"/>
            <a:ext cx="11953328" cy="66247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 bwMode="auto">
          <a:xfrm>
            <a:off x="434610" y="520240"/>
            <a:ext cx="6096000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4800" b="1" cap="all" dirty="0">
                <a:solidFill>
                  <a:srgbClr val="006C25"/>
                </a:solidFill>
                <a:latin typeface="Montserrat ExtraBold" panose="00000900000000000000" pitchFamily="2" charset="-52"/>
              </a:rPr>
              <a:t>Расписание</a:t>
            </a:r>
            <a:r>
              <a:rPr lang="ru-RU" sz="4400" b="1" cap="all" dirty="0">
                <a:solidFill>
                  <a:srgbClr val="006C25"/>
                </a:solidFill>
                <a:latin typeface="Montserrat ExtraBold" panose="00000900000000000000" pitchFamily="2" charset="-52"/>
              </a:rPr>
              <a:t> турнира</a:t>
            </a:r>
            <a:endParaRPr sz="4400" cap="all" dirty="0">
              <a:solidFill>
                <a:srgbClr val="006C25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822731F-031A-4FDC-A684-C8E446DF3433}"/>
              </a:ext>
            </a:extLst>
          </p:cNvPr>
          <p:cNvSpPr txBox="1"/>
          <p:nvPr/>
        </p:nvSpPr>
        <p:spPr bwMode="auto">
          <a:xfrm>
            <a:off x="546230" y="5528265"/>
            <a:ext cx="110223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  <a:defRPr/>
            </a:pPr>
            <a:r>
              <a:rPr lang="ru-RU" sz="1200" dirty="0">
                <a:ln w="0"/>
                <a:latin typeface="Montserrat"/>
                <a:cs typeface="Times New Roman"/>
              </a:rPr>
              <a:t>Расписание турнира носит предварительный характер и может быть изменено</a:t>
            </a:r>
            <a:endParaRPr dirty="0"/>
          </a:p>
        </p:txBody>
      </p:sp>
      <p:sp>
        <p:nvSpPr>
          <p:cNvPr id="25" name="TextBox 24"/>
          <p:cNvSpPr txBox="1"/>
          <p:nvPr/>
        </p:nvSpPr>
        <p:spPr bwMode="auto">
          <a:xfrm>
            <a:off x="551384" y="1412776"/>
            <a:ext cx="11017224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sz="3200" b="1" dirty="0">
                <a:solidFill>
                  <a:schemeClr val="bg1"/>
                </a:solidFill>
                <a:latin typeface="Montserrat"/>
                <a:ea typeface="+mj-ea"/>
                <a:cs typeface="Aharoni"/>
              </a:rPr>
              <a:t>7 апреля 2024 года</a:t>
            </a:r>
            <a:endParaRPr lang="ru-RU" sz="3200" dirty="0">
              <a:solidFill>
                <a:schemeClr val="bg1"/>
              </a:solidFill>
              <a:latin typeface="Montserrat"/>
              <a:ea typeface="+mj-ea"/>
              <a:cs typeface="Aharoni"/>
            </a:endParaRPr>
          </a:p>
        </p:txBody>
      </p:sp>
      <p:sp>
        <p:nvSpPr>
          <p:cNvPr id="28" name="TextBox 27"/>
          <p:cNvSpPr txBox="1"/>
          <p:nvPr/>
        </p:nvSpPr>
        <p:spPr bwMode="auto">
          <a:xfrm>
            <a:off x="2165364" y="2327028"/>
            <a:ext cx="2634492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ru-RU" sz="1600" dirty="0">
                <a:latin typeface="Montserrat"/>
                <a:cs typeface="Calibri"/>
              </a:rPr>
              <a:t>прибытие участников </a:t>
            </a:r>
          </a:p>
          <a:p>
            <a:pPr>
              <a:spcAft>
                <a:spcPts val="1200"/>
              </a:spcAft>
              <a:defRPr/>
            </a:pPr>
            <a:r>
              <a:rPr lang="ru-RU" sz="1600" dirty="0">
                <a:latin typeface="Montserrat"/>
                <a:cs typeface="Calibri"/>
              </a:rPr>
              <a:t>построение, открытие</a:t>
            </a:r>
          </a:p>
          <a:p>
            <a:pPr>
              <a:spcAft>
                <a:spcPts val="1200"/>
              </a:spcAft>
              <a:defRPr/>
            </a:pPr>
            <a:r>
              <a:rPr lang="ru-RU" sz="1600" dirty="0">
                <a:latin typeface="Montserrat"/>
                <a:cs typeface="Calibri"/>
              </a:rPr>
              <a:t>жеребьёвка </a:t>
            </a:r>
          </a:p>
          <a:p>
            <a:pPr>
              <a:spcAft>
                <a:spcPts val="1200"/>
              </a:spcAft>
              <a:defRPr/>
            </a:pPr>
            <a:r>
              <a:rPr lang="ru-RU" sz="1600" dirty="0">
                <a:latin typeface="Montserrat"/>
                <a:cs typeface="Calibri"/>
              </a:rPr>
              <a:t>первый этап игр</a:t>
            </a:r>
          </a:p>
          <a:p>
            <a:pPr>
              <a:spcAft>
                <a:spcPts val="1200"/>
              </a:spcAft>
              <a:defRPr/>
            </a:pPr>
            <a:r>
              <a:rPr lang="ru-RU" sz="1600" dirty="0">
                <a:latin typeface="Montserrat"/>
                <a:cs typeface="Calibri"/>
              </a:rPr>
              <a:t>развлекательная </a:t>
            </a:r>
            <a:br>
              <a:rPr lang="ru-RU" sz="1600" dirty="0">
                <a:latin typeface="Montserrat"/>
                <a:cs typeface="Calibri"/>
              </a:rPr>
            </a:br>
            <a:r>
              <a:rPr lang="ru-RU" sz="1600" dirty="0">
                <a:latin typeface="Montserrat"/>
                <a:cs typeface="Calibri"/>
              </a:rPr>
              <a:t>программа для гостей</a:t>
            </a:r>
          </a:p>
        </p:txBody>
      </p:sp>
      <p:sp>
        <p:nvSpPr>
          <p:cNvPr id="29" name="TextBox 28"/>
          <p:cNvSpPr txBox="1"/>
          <p:nvPr/>
        </p:nvSpPr>
        <p:spPr bwMode="auto">
          <a:xfrm>
            <a:off x="546230" y="2327028"/>
            <a:ext cx="148236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Aft>
                <a:spcPts val="1200"/>
              </a:spcAft>
              <a:defRPr/>
            </a:pPr>
            <a:r>
              <a:rPr lang="ru-RU" sz="1600" b="1" dirty="0">
                <a:solidFill>
                  <a:srgbClr val="006C25"/>
                </a:solidFill>
                <a:latin typeface="Montserrat"/>
                <a:cs typeface="Calibri"/>
              </a:rPr>
              <a:t>08:45 – 9:30</a:t>
            </a:r>
          </a:p>
          <a:p>
            <a:pPr algn="r">
              <a:spcAft>
                <a:spcPts val="1200"/>
              </a:spcAft>
              <a:defRPr/>
            </a:pPr>
            <a:r>
              <a:rPr lang="ru-RU" sz="1600" b="1" dirty="0">
                <a:solidFill>
                  <a:srgbClr val="006C25"/>
                </a:solidFill>
                <a:latin typeface="Montserrat"/>
                <a:cs typeface="Calibri"/>
              </a:rPr>
              <a:t>09:35</a:t>
            </a:r>
          </a:p>
          <a:p>
            <a:pPr algn="r">
              <a:spcAft>
                <a:spcPts val="1200"/>
              </a:spcAft>
              <a:defRPr/>
            </a:pPr>
            <a:r>
              <a:rPr lang="ru-RU" sz="1600" b="1" dirty="0">
                <a:solidFill>
                  <a:srgbClr val="006C25"/>
                </a:solidFill>
                <a:latin typeface="Montserrat"/>
                <a:cs typeface="Calibri"/>
              </a:rPr>
              <a:t>09:45</a:t>
            </a:r>
          </a:p>
          <a:p>
            <a:pPr algn="r">
              <a:spcAft>
                <a:spcPts val="1200"/>
              </a:spcAft>
              <a:defRPr/>
            </a:pPr>
            <a:r>
              <a:rPr lang="ru-RU" sz="1600" b="1" dirty="0">
                <a:solidFill>
                  <a:srgbClr val="006C25"/>
                </a:solidFill>
                <a:latin typeface="Montserrat"/>
                <a:cs typeface="Calibri"/>
              </a:rPr>
              <a:t>09:50 – 11:55</a:t>
            </a:r>
          </a:p>
          <a:p>
            <a:pPr algn="r">
              <a:spcAft>
                <a:spcPts val="1200"/>
              </a:spcAft>
              <a:defRPr/>
            </a:pPr>
            <a:r>
              <a:rPr lang="ru-RU" sz="1600" b="1" dirty="0">
                <a:solidFill>
                  <a:srgbClr val="006C25"/>
                </a:solidFill>
                <a:latin typeface="Montserrat"/>
                <a:cs typeface="Calibri"/>
              </a:rPr>
              <a:t>12:00</a:t>
            </a:r>
          </a:p>
        </p:txBody>
      </p:sp>
      <p:cxnSp>
        <p:nvCxnSpPr>
          <p:cNvPr id="22" name="Прямая соединительная линия 21"/>
          <p:cNvCxnSpPr>
            <a:cxnSpLocks/>
          </p:cNvCxnSpPr>
          <p:nvPr/>
        </p:nvCxnSpPr>
        <p:spPr bwMode="auto">
          <a:xfrm>
            <a:off x="2100602" y="2276872"/>
            <a:ext cx="0" cy="254576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>
            <a:cxnSpLocks/>
          </p:cNvCxnSpPr>
          <p:nvPr/>
        </p:nvCxnSpPr>
        <p:spPr bwMode="auto">
          <a:xfrm>
            <a:off x="6570252" y="2276872"/>
            <a:ext cx="0" cy="254576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 bwMode="auto">
          <a:xfrm>
            <a:off x="6635013" y="2327028"/>
            <a:ext cx="4870785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ru-RU" sz="1600" dirty="0">
                <a:latin typeface="Montserrat"/>
                <a:cs typeface="Calibri"/>
              </a:rPr>
              <a:t>показательный матч капитанов со</a:t>
            </a:r>
            <a:br>
              <a:rPr lang="ru-RU" sz="1600" dirty="0">
                <a:latin typeface="Montserrat"/>
                <a:cs typeface="Calibri"/>
              </a:rPr>
            </a:br>
            <a:r>
              <a:rPr lang="ru-RU" sz="1600" dirty="0">
                <a:latin typeface="Montserrat"/>
                <a:cs typeface="Calibri"/>
              </a:rPr>
              <a:t>сборной подростков с синдромом Дауна</a:t>
            </a:r>
          </a:p>
          <a:p>
            <a:pPr>
              <a:spcAft>
                <a:spcPts val="1200"/>
              </a:spcAft>
              <a:defRPr/>
            </a:pPr>
            <a:r>
              <a:rPr lang="ru-RU" sz="1600" dirty="0">
                <a:latin typeface="Montserrat"/>
                <a:cs typeface="Calibri"/>
              </a:rPr>
              <a:t>развлекательная программа для гостей</a:t>
            </a:r>
          </a:p>
          <a:p>
            <a:pPr>
              <a:spcAft>
                <a:spcPts val="1200"/>
              </a:spcAft>
              <a:defRPr/>
            </a:pPr>
            <a:r>
              <a:rPr lang="ru-RU" sz="1600" dirty="0">
                <a:latin typeface="Montserrat"/>
                <a:cs typeface="Calibri"/>
              </a:rPr>
              <a:t>конкурс «Виртуоз чеканки»</a:t>
            </a:r>
          </a:p>
          <a:p>
            <a:pPr>
              <a:spcAft>
                <a:spcPts val="1200"/>
              </a:spcAft>
              <a:defRPr/>
            </a:pPr>
            <a:r>
              <a:rPr lang="ru-RU" sz="1600" dirty="0">
                <a:latin typeface="Montserrat"/>
                <a:cs typeface="Calibri"/>
              </a:rPr>
              <a:t>второй этап игр</a:t>
            </a:r>
          </a:p>
          <a:p>
            <a:pPr>
              <a:spcAft>
                <a:spcPts val="1200"/>
              </a:spcAft>
              <a:defRPr/>
            </a:pPr>
            <a:r>
              <a:rPr lang="ru-RU" sz="1600" dirty="0">
                <a:latin typeface="Montserrat"/>
                <a:cs typeface="Calibri"/>
              </a:rPr>
              <a:t>награждение победителей</a:t>
            </a:r>
            <a:br>
              <a:rPr lang="ru-RU" sz="1600" dirty="0">
                <a:latin typeface="Montserrat"/>
                <a:cs typeface="Calibri"/>
              </a:rPr>
            </a:br>
            <a:r>
              <a:rPr lang="ru-RU" sz="1600" dirty="0">
                <a:latin typeface="Montserrat"/>
                <a:cs typeface="Calibri"/>
              </a:rPr>
              <a:t>и призёров турнира</a:t>
            </a:r>
          </a:p>
        </p:txBody>
      </p:sp>
      <p:sp>
        <p:nvSpPr>
          <p:cNvPr id="35" name="TextBox 34"/>
          <p:cNvSpPr txBox="1"/>
          <p:nvPr/>
        </p:nvSpPr>
        <p:spPr bwMode="auto">
          <a:xfrm>
            <a:off x="5015880" y="2327028"/>
            <a:ext cx="1482364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Aft>
                <a:spcPts val="1200"/>
              </a:spcAft>
              <a:defRPr/>
            </a:pPr>
            <a:r>
              <a:rPr lang="ru-RU" sz="1600" b="1" dirty="0">
                <a:solidFill>
                  <a:srgbClr val="006C25"/>
                </a:solidFill>
                <a:latin typeface="Montserrat"/>
                <a:cs typeface="Calibri"/>
              </a:rPr>
              <a:t>12:05</a:t>
            </a:r>
            <a:br>
              <a:rPr lang="ru-RU" sz="1600" b="1" dirty="0">
                <a:solidFill>
                  <a:srgbClr val="006C25"/>
                </a:solidFill>
                <a:latin typeface="Montserrat"/>
                <a:cs typeface="Calibri"/>
              </a:rPr>
            </a:br>
            <a:endParaRPr lang="ru-RU" sz="1600" b="1" dirty="0">
              <a:solidFill>
                <a:srgbClr val="006C25"/>
              </a:solidFill>
              <a:latin typeface="Montserrat"/>
              <a:cs typeface="Calibri"/>
            </a:endParaRPr>
          </a:p>
          <a:p>
            <a:pPr algn="r">
              <a:spcAft>
                <a:spcPts val="1200"/>
              </a:spcAft>
              <a:defRPr/>
            </a:pPr>
            <a:r>
              <a:rPr lang="ru-RU" sz="1600" b="1" dirty="0">
                <a:solidFill>
                  <a:srgbClr val="006C25"/>
                </a:solidFill>
                <a:latin typeface="Montserrat"/>
                <a:cs typeface="Calibri"/>
              </a:rPr>
              <a:t>12:25</a:t>
            </a:r>
          </a:p>
          <a:p>
            <a:pPr algn="r">
              <a:spcAft>
                <a:spcPts val="1200"/>
              </a:spcAft>
              <a:defRPr/>
            </a:pPr>
            <a:r>
              <a:rPr lang="ru-RU" sz="1600" b="1" dirty="0">
                <a:solidFill>
                  <a:srgbClr val="006C25"/>
                </a:solidFill>
                <a:latin typeface="Montserrat"/>
                <a:cs typeface="Calibri"/>
              </a:rPr>
              <a:t>12:30</a:t>
            </a:r>
          </a:p>
          <a:p>
            <a:pPr algn="r">
              <a:spcAft>
                <a:spcPts val="1200"/>
              </a:spcAft>
              <a:defRPr/>
            </a:pPr>
            <a:r>
              <a:rPr lang="ru-RU" sz="1600" b="1" dirty="0">
                <a:solidFill>
                  <a:srgbClr val="006C25"/>
                </a:solidFill>
                <a:latin typeface="Montserrat"/>
                <a:cs typeface="Calibri"/>
              </a:rPr>
              <a:t>12:40 – 14:15</a:t>
            </a:r>
          </a:p>
          <a:p>
            <a:pPr algn="r">
              <a:spcAft>
                <a:spcPts val="1200"/>
              </a:spcAft>
              <a:defRPr/>
            </a:pPr>
            <a:r>
              <a:rPr lang="ru-RU" sz="1600" b="1" dirty="0">
                <a:solidFill>
                  <a:srgbClr val="006C25"/>
                </a:solidFill>
                <a:latin typeface="Montserrat"/>
                <a:cs typeface="Calibri"/>
              </a:rPr>
              <a:t>14:30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E53F91D-52F6-27BD-02CB-0A275143DC70}"/>
              </a:ext>
            </a:extLst>
          </p:cNvPr>
          <p:cNvSpPr/>
          <p:nvPr/>
        </p:nvSpPr>
        <p:spPr bwMode="auto">
          <a:xfrm>
            <a:off x="119336" y="116632"/>
            <a:ext cx="11953328" cy="6624736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548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241" y="1"/>
            <a:ext cx="12192000" cy="6857999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6412EFF-52F8-CBED-E1B7-CB2F8F36E74D}"/>
              </a:ext>
            </a:extLst>
          </p:cNvPr>
          <p:cNvSpPr/>
          <p:nvPr/>
        </p:nvSpPr>
        <p:spPr bwMode="auto">
          <a:xfrm>
            <a:off x="119336" y="1236504"/>
            <a:ext cx="11953328" cy="648072"/>
          </a:xfrm>
          <a:prstGeom prst="rect">
            <a:avLst/>
          </a:prstGeom>
          <a:solidFill>
            <a:srgbClr val="006C25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01AAD76-09F3-44A9-6B4C-D8F8BF23948D}"/>
              </a:ext>
            </a:extLst>
          </p:cNvPr>
          <p:cNvSpPr/>
          <p:nvPr/>
        </p:nvSpPr>
        <p:spPr>
          <a:xfrm>
            <a:off x="9048328" y="3861048"/>
            <a:ext cx="3153832" cy="29969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6" name="Таблиц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14310573"/>
              </p:ext>
            </p:extLst>
          </p:nvPr>
        </p:nvGraphicFramePr>
        <p:xfrm>
          <a:off x="550863" y="1321402"/>
          <a:ext cx="11017224" cy="4512188"/>
        </p:xfrm>
        <a:graphic>
          <a:graphicData uri="http://schemas.openxmlformats.org/drawingml/2006/table">
            <a:tbl>
              <a:tblPr firstRow="1" firstCol="1" bandRow="1"/>
              <a:tblGrid>
                <a:gridCol w="64812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264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3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743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  <a:defRPr/>
                      </a:pPr>
                      <a:endParaRPr sz="1400" b="1" dirty="0">
                        <a:latin typeface="Montserrat"/>
                        <a:ea typeface="Calibri"/>
                        <a:cs typeface="Times New Roman"/>
                      </a:endParaRPr>
                    </a:p>
                  </a:txBody>
                  <a:tcPr marL="29575" marR="29575" marT="6824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  <a:defRPr/>
                      </a:pPr>
                      <a:r>
                        <a:rPr lang="ru-RU" sz="1600" b="1" cap="all" baseline="0" dirty="0">
                          <a:solidFill>
                            <a:schemeClr val="bg1"/>
                          </a:solidFill>
                          <a:latin typeface="Montserrat"/>
                        </a:rPr>
                        <a:t>Титульный </a:t>
                      </a:r>
                      <a:br>
                        <a:rPr lang="ru-RU" sz="1600" b="1" cap="all" baseline="0" dirty="0">
                          <a:solidFill>
                            <a:schemeClr val="bg1"/>
                          </a:solidFill>
                          <a:latin typeface="Montserrat"/>
                        </a:rPr>
                      </a:br>
                      <a:r>
                        <a:rPr lang="ru-RU" sz="1600" b="1" cap="all" baseline="0" dirty="0">
                          <a:solidFill>
                            <a:schemeClr val="bg1"/>
                          </a:solidFill>
                          <a:latin typeface="Montserrat"/>
                        </a:rPr>
                        <a:t>партнер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  <a:defRPr/>
                      </a:pPr>
                      <a:endParaRPr sz="800" b="1" dirty="0">
                        <a:latin typeface="Montserrat"/>
                        <a:ea typeface="Calibri"/>
                        <a:cs typeface="Times New Roman"/>
                      </a:endParaRPr>
                    </a:p>
                  </a:txBody>
                  <a:tcPr marL="29575" marR="29575" marT="6824" marB="0">
                    <a:lnL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  <a:defRPr/>
                      </a:pPr>
                      <a:r>
                        <a:rPr lang="ru-RU" sz="1600" b="1" cap="all" baseline="0" dirty="0">
                          <a:solidFill>
                            <a:schemeClr val="bg1"/>
                          </a:solidFill>
                          <a:latin typeface="Montserrat"/>
                        </a:rPr>
                        <a:t>Корпоративная команда</a:t>
                      </a:r>
                      <a:endParaRPr sz="1600" b="1" cap="all" baseline="0" dirty="0">
                        <a:solidFill>
                          <a:schemeClr val="bg1"/>
                        </a:solidFill>
                        <a:latin typeface="Montserrat"/>
                        <a:ea typeface="Calibri"/>
                        <a:cs typeface="Times New Roman"/>
                      </a:endParaRPr>
                    </a:p>
                  </a:txBody>
                  <a:tcPr marL="29575" marR="29575" marT="6824" marB="0">
                    <a:lnL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  <a:defRPr/>
                      </a:pPr>
                      <a:endParaRPr sz="2000" b="1" dirty="0"/>
                    </a:p>
                  </a:txBody>
                  <a:tcPr marL="29575" marR="29575" marT="6824" marB="0">
                    <a:lnL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7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endParaRPr sz="1600" b="1" dirty="0">
                        <a:latin typeface="Montserrat"/>
                        <a:ea typeface="Calibri"/>
                        <a:cs typeface="Times New Roman"/>
                      </a:endParaRPr>
                    </a:p>
                  </a:txBody>
                  <a:tcPr marL="29575" marR="29575" marT="6824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defRPr/>
                      </a:pPr>
                      <a:r>
                        <a:rPr lang="ru-RU" sz="2000" b="1" dirty="0">
                          <a:solidFill>
                            <a:srgbClr val="006C25"/>
                          </a:solidFill>
                          <a:latin typeface="Montserrat"/>
                        </a:rPr>
                        <a:t>300 000</a:t>
                      </a:r>
                    </a:p>
                  </a:txBody>
                  <a:tcPr marL="29575" marR="29575" marT="6824" marB="0">
                    <a:lnL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  <a:defRPr/>
                      </a:pPr>
                      <a:r>
                        <a:rPr lang="ru-RU" sz="2000" b="1" dirty="0">
                          <a:solidFill>
                            <a:srgbClr val="006C25"/>
                          </a:solidFill>
                          <a:latin typeface="Montserrat"/>
                        </a:rPr>
                        <a:t>150 000</a:t>
                      </a:r>
                      <a:endParaRPr lang="ru-RU" sz="2000" b="1" dirty="0">
                        <a:solidFill>
                          <a:srgbClr val="006C25"/>
                        </a:solidFill>
                        <a:latin typeface="Montserrat"/>
                        <a:ea typeface="Calibri"/>
                        <a:cs typeface="Times New Roman"/>
                      </a:endParaRPr>
                    </a:p>
                  </a:txBody>
                  <a:tcPr marL="29575" marR="29575" marT="6824" marB="0">
                    <a:lnL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  <a:defRPr/>
                      </a:pPr>
                      <a:endParaRPr sz="1600" dirty="0"/>
                    </a:p>
                  </a:txBody>
                  <a:tcPr marL="29575" marR="29575" marT="6824" marB="0">
                    <a:lnL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35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400" b="1" i="0" u="none" strike="noStrike" cap="all" spc="0" baseline="0" dirty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Montserrat"/>
                          <a:cs typeface="Montserrat"/>
                        </a:rPr>
                        <a:t>Количество участников (от 6 игроков в команде)</a:t>
                      </a:r>
                    </a:p>
                  </a:txBody>
                  <a:tcPr marL="29575" marR="29575" marT="6824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 b="1" dirty="0">
                          <a:latin typeface="Montserrat"/>
                        </a:rPr>
                        <a:t>1 или </a:t>
                      </a:r>
                      <a:r>
                        <a:rPr lang="en-US" sz="1600" b="1" dirty="0">
                          <a:latin typeface="Montserrat"/>
                        </a:rPr>
                        <a:t>2 </a:t>
                      </a:r>
                      <a:r>
                        <a:rPr lang="ru-RU" sz="1600" b="0" dirty="0">
                          <a:latin typeface="Montserrat"/>
                        </a:rPr>
                        <a:t>команды</a:t>
                      </a:r>
                      <a:endParaRPr lang="en-US" sz="1600" dirty="0">
                        <a:latin typeface="Montserrat"/>
                      </a:endParaRPr>
                    </a:p>
                  </a:txBody>
                  <a:tcPr marL="29575" marR="29575" marT="6824" marB="0">
                    <a:lnL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Montserrat"/>
                          <a:ea typeface="Arial"/>
                          <a:cs typeface="Arial"/>
                        </a:rPr>
                        <a:t>1 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Montserrat"/>
                          <a:ea typeface="Arial"/>
                          <a:cs typeface="Arial"/>
                        </a:rPr>
                        <a:t>команда</a:t>
                      </a:r>
                      <a:endParaRPr dirty="0"/>
                    </a:p>
                  </a:txBody>
                  <a:tcPr marL="29575" marR="29575" marT="6824" marB="0">
                    <a:lnL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endParaRPr lang="ru-RU" sz="1600" b="0" dirty="0">
                        <a:solidFill>
                          <a:schemeClr val="tx1"/>
                        </a:solidFill>
                        <a:latin typeface="Montserrat"/>
                        <a:ea typeface="Arial"/>
                        <a:cs typeface="Arial"/>
                      </a:endParaRPr>
                    </a:p>
                  </a:txBody>
                  <a:tcPr marL="29575" marR="29575" marT="6824" marB="0">
                    <a:lnL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1382">
                <a:tc>
                  <a:txBody>
                    <a:bodyPr/>
                    <a:lstStyle/>
                    <a:p>
                      <a:pPr algn="l"/>
                      <a:endParaRPr lang="ru-RU" sz="1400" b="0" cap="all" baseline="0" dirty="0">
                        <a:solidFill>
                          <a:schemeClr val="tx1"/>
                        </a:solidFill>
                        <a:latin typeface="Montserrat" panose="00000500000000000000" pitchFamily="2" charset="-52"/>
                      </a:endParaRPr>
                    </a:p>
                    <a:p>
                      <a:pPr algn="l"/>
                      <a:endParaRPr lang="ru-RU" sz="1400" b="0" cap="all" baseline="0" dirty="0">
                        <a:solidFill>
                          <a:schemeClr val="tx1"/>
                        </a:solidFill>
                        <a:latin typeface="Montserrat" panose="00000500000000000000" pitchFamily="2" charset="-52"/>
                      </a:endParaRPr>
                    </a:p>
                    <a:p>
                      <a:pPr algn="l"/>
                      <a:r>
                        <a:rPr lang="ru-RU" sz="1400" b="1" cap="all" baseline="0" dirty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</a:rPr>
                        <a:t>Ваш  вклад в жизнь людей с синдромом Дауна</a:t>
                      </a:r>
                    </a:p>
                    <a:p>
                      <a:pPr>
                        <a:defRPr/>
                      </a:pPr>
                      <a:endParaRPr lang="ru-RU" sz="1400" b="0" i="0" u="none" strike="noStrike" cap="all" spc="0" baseline="0" dirty="0">
                        <a:solidFill>
                          <a:schemeClr val="tx1"/>
                        </a:solidFill>
                        <a:latin typeface="Montserrat" panose="00000500000000000000" pitchFamily="2" charset="-52"/>
                        <a:ea typeface="Montserrat"/>
                        <a:cs typeface="Montserrat"/>
                      </a:endParaRPr>
                    </a:p>
                    <a:p>
                      <a:pPr>
                        <a:defRPr/>
                      </a:pPr>
                      <a:endParaRPr lang="ru-RU" sz="1400" b="0" i="0" u="none" strike="noStrike" cap="all" spc="0" baseline="0" dirty="0">
                        <a:solidFill>
                          <a:schemeClr val="tx1"/>
                        </a:solidFill>
                        <a:latin typeface="Montserrat" panose="00000500000000000000" pitchFamily="2" charset="-52"/>
                        <a:ea typeface="Montserrat"/>
                        <a:cs typeface="Montserrat"/>
                      </a:endParaRPr>
                    </a:p>
                  </a:txBody>
                  <a:tcPr marL="29575" marR="29575" marT="6824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az-Cyrl-AZ" sz="700" b="1" dirty="0">
                        <a:solidFill>
                          <a:schemeClr val="tx1"/>
                        </a:solidFill>
                        <a:latin typeface="Montserrat Ligh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az-Cyrl-AZ" sz="1600" b="1" dirty="0">
                          <a:solidFill>
                            <a:schemeClr val="tx1"/>
                          </a:solidFill>
                          <a:latin typeface="Montserrat Light"/>
                          <a:ea typeface="+mn-ea"/>
                          <a:cs typeface="+mn-cs"/>
                        </a:rPr>
                        <a:t>1,5</a:t>
                      </a:r>
                      <a:r>
                        <a:rPr lang="az-Cyrl-AZ" sz="1600" dirty="0">
                          <a:solidFill>
                            <a:schemeClr val="tx1"/>
                          </a:solidFill>
                          <a:latin typeface="Montserrat Light"/>
                          <a:ea typeface="+mn-ea"/>
                          <a:cs typeface="+mn-cs"/>
                        </a:rPr>
                        <a:t> месяца занятий футболом для </a:t>
                      </a:r>
                      <a:endParaRPr lang="ru-RU" sz="1600" dirty="0">
                        <a:solidFill>
                          <a:schemeClr val="tx1"/>
                        </a:solidFill>
                        <a:latin typeface="Montserrat Ligh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az-Cyrl-AZ" sz="1600" dirty="0">
                          <a:solidFill>
                            <a:schemeClr val="tx1"/>
                          </a:solidFill>
                          <a:latin typeface="Montserrat Light"/>
                          <a:ea typeface="+mn-ea"/>
                          <a:cs typeface="+mn-cs"/>
                        </a:rPr>
                        <a:t>60 детей</a:t>
                      </a:r>
                      <a:endParaRPr lang="ru-RU" sz="1600" dirty="0">
                        <a:solidFill>
                          <a:schemeClr val="tx1"/>
                        </a:solidFill>
                        <a:latin typeface="Montserrat Light"/>
                        <a:ea typeface="+mn-ea"/>
                        <a:cs typeface="+mn-cs"/>
                      </a:endParaRPr>
                    </a:p>
                  </a:txBody>
                  <a:tcPr marL="29575" marR="29575" marT="6824" marB="0">
                    <a:lnL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799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z-Cyrl-AZ" sz="200" b="1" dirty="0">
                          <a:solidFill>
                            <a:schemeClr val="tx1"/>
                          </a:solidFill>
                          <a:latin typeface="Montserrat Light"/>
                          <a:ea typeface="+mn-ea"/>
                          <a:cs typeface="+mn-cs"/>
                        </a:rPr>
                        <a:t/>
                      </a:r>
                      <a:br>
                        <a:rPr lang="az-Cyrl-AZ" sz="200" b="1" dirty="0">
                          <a:solidFill>
                            <a:schemeClr val="tx1"/>
                          </a:solidFill>
                          <a:latin typeface="Montserrat Light"/>
                          <a:ea typeface="+mn-ea"/>
                          <a:cs typeface="+mn-cs"/>
                        </a:rPr>
                      </a:br>
                      <a:r>
                        <a:rPr lang="az-Cyrl-AZ" sz="200" b="1" dirty="0">
                          <a:solidFill>
                            <a:schemeClr val="tx1"/>
                          </a:solidFill>
                          <a:latin typeface="Montserrat Light"/>
                          <a:ea typeface="+mn-ea"/>
                          <a:cs typeface="+mn-cs"/>
                        </a:rPr>
                        <a:t/>
                      </a:r>
                      <a:br>
                        <a:rPr lang="az-Cyrl-AZ" sz="200" b="1" dirty="0">
                          <a:solidFill>
                            <a:schemeClr val="tx1"/>
                          </a:solidFill>
                          <a:latin typeface="Montserrat Light"/>
                          <a:ea typeface="+mn-ea"/>
                          <a:cs typeface="+mn-cs"/>
                        </a:rPr>
                      </a:br>
                      <a:r>
                        <a:rPr lang="az-Cyrl-AZ" sz="200" b="1" dirty="0">
                          <a:solidFill>
                            <a:schemeClr val="tx1"/>
                          </a:solidFill>
                          <a:latin typeface="Montserrat Light"/>
                          <a:ea typeface="+mn-ea"/>
                          <a:cs typeface="+mn-cs"/>
                        </a:rPr>
                        <a:t/>
                      </a:r>
                      <a:br>
                        <a:rPr lang="az-Cyrl-AZ" sz="200" b="1" dirty="0">
                          <a:solidFill>
                            <a:schemeClr val="tx1"/>
                          </a:solidFill>
                          <a:latin typeface="Montserrat Light"/>
                          <a:ea typeface="+mn-ea"/>
                          <a:cs typeface="+mn-cs"/>
                        </a:rPr>
                      </a:br>
                      <a:r>
                        <a:rPr lang="az-Cyrl-AZ" sz="200" b="1" dirty="0">
                          <a:solidFill>
                            <a:schemeClr val="tx1"/>
                          </a:solidFill>
                          <a:latin typeface="Montserrat Light"/>
                          <a:ea typeface="+mn-ea"/>
                          <a:cs typeface="+mn-cs"/>
                        </a:rPr>
                        <a:t/>
                      </a:r>
                      <a:br>
                        <a:rPr lang="az-Cyrl-AZ" sz="200" b="1" dirty="0">
                          <a:solidFill>
                            <a:schemeClr val="tx1"/>
                          </a:solidFill>
                          <a:latin typeface="Montserrat Light"/>
                          <a:ea typeface="+mn-ea"/>
                          <a:cs typeface="+mn-cs"/>
                        </a:rPr>
                      </a:br>
                      <a:r>
                        <a:rPr lang="az-Cyrl-AZ" sz="1600" b="1" dirty="0">
                          <a:solidFill>
                            <a:schemeClr val="tx1"/>
                          </a:solidFill>
                          <a:latin typeface="Montserrat Light"/>
                          <a:ea typeface="+mn-ea"/>
                          <a:cs typeface="+mn-cs"/>
                        </a:rPr>
                        <a:t>1</a:t>
                      </a:r>
                      <a:r>
                        <a:rPr lang="az-Cyrl-AZ" sz="1600" dirty="0">
                          <a:solidFill>
                            <a:schemeClr val="tx1"/>
                          </a:solidFill>
                          <a:latin typeface="Montserrat Light"/>
                          <a:ea typeface="+mn-ea"/>
                          <a:cs typeface="+mn-cs"/>
                        </a:rPr>
                        <a:t> Месяц работы психологической поддержки </a:t>
                      </a:r>
                      <a:endParaRPr lang="ru-RU" sz="1200" b="1" dirty="0">
                        <a:latin typeface="Montserrat"/>
                        <a:ea typeface="Calibri"/>
                        <a:cs typeface="Times New Roman"/>
                      </a:endParaRPr>
                    </a:p>
                  </a:txBody>
                  <a:tcPr marL="29575" marR="29575" marT="6824" marB="0">
                    <a:lnL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  <a:defRPr/>
                      </a:pPr>
                      <a:endParaRPr lang="ru-RU" sz="1200" b="1" dirty="0">
                        <a:latin typeface="Montserrat"/>
                        <a:ea typeface="Calibri"/>
                        <a:cs typeface="Times New Roman"/>
                      </a:endParaRPr>
                    </a:p>
                  </a:txBody>
                  <a:tcPr marL="29575" marR="29575" marT="6824" marB="0">
                    <a:lnL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2155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400" b="0" i="0" u="none" strike="noStrike" cap="all" spc="0" baseline="0" dirty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Montserrat"/>
                          <a:cs typeface="Montserrat"/>
                        </a:rPr>
                        <a:t>Отдельный пост о партнере в соцсетях </a:t>
                      </a:r>
                    </a:p>
                    <a:p>
                      <a:pPr>
                        <a:defRPr/>
                      </a:pPr>
                      <a:r>
                        <a:rPr lang="ru-RU" sz="1400" b="0" i="0" u="none" strike="noStrike" cap="all" spc="0" baseline="0" dirty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Montserrat"/>
                          <a:cs typeface="Montserrat"/>
                        </a:rPr>
                        <a:t>«Синдром Любви», «Спорт во благо»</a:t>
                      </a:r>
                    </a:p>
                  </a:txBody>
                  <a:tcPr marL="29575" marR="29575" marT="6824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799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>
                          <a:solidFill>
                            <a:srgbClr val="006C25"/>
                          </a:solidFill>
                          <a:latin typeface="Montserrat"/>
                        </a:rPr>
                        <a:t>+</a:t>
                      </a:r>
                      <a:endParaRPr lang="ru-RU" sz="2800" b="1" dirty="0">
                        <a:solidFill>
                          <a:srgbClr val="006C25"/>
                        </a:solidFill>
                        <a:latin typeface="Montserrat"/>
                        <a:ea typeface="Calibri"/>
                        <a:cs typeface="Times New Roman"/>
                      </a:endParaRPr>
                    </a:p>
                  </a:txBody>
                  <a:tcPr marL="29575" marR="29575" marT="6824" marB="0">
                    <a:lnL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799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>
                          <a:solidFill>
                            <a:srgbClr val="006C25"/>
                          </a:solidFill>
                          <a:latin typeface="Montserra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29575" marR="29575" marT="6824" marB="0">
                    <a:lnL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  <a:defRPr/>
                      </a:pPr>
                      <a:endParaRPr lang="ru-RU" sz="1200" b="1" dirty="0">
                        <a:latin typeface="Montserrat"/>
                        <a:ea typeface="Calibri"/>
                        <a:cs typeface="Times New Roman"/>
                      </a:endParaRPr>
                    </a:p>
                  </a:txBody>
                  <a:tcPr marL="29575" marR="29575" marT="6824" marB="0">
                    <a:lnL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2710107"/>
                  </a:ext>
                </a:extLst>
              </a:tr>
              <a:tr h="616392"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ru-RU" sz="1400" b="0" i="0" u="none" strike="noStrike" cap="all" spc="0" baseline="0" dirty="0">
                        <a:solidFill>
                          <a:schemeClr val="tx1"/>
                        </a:solidFill>
                        <a:latin typeface="Montserrat" panose="00000500000000000000" pitchFamily="2" charset="-52"/>
                        <a:ea typeface="Montserrat"/>
                        <a:cs typeface="Montserrat"/>
                      </a:endParaRPr>
                    </a:p>
                    <a:p>
                      <a:pPr>
                        <a:defRPr/>
                      </a:pPr>
                      <a:r>
                        <a:rPr lang="ru-RU" sz="1400" b="0" i="0" u="none" strike="noStrike" cap="all" spc="0" baseline="0" dirty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Montserrat"/>
                          <a:cs typeface="Montserrat"/>
                        </a:rPr>
                        <a:t>Упоминание компании в общих постах в соцсетях</a:t>
                      </a:r>
                      <a:endParaRPr sz="1800" b="0" cap="all" baseline="0" dirty="0">
                        <a:latin typeface="Montserrat" panose="00000500000000000000" pitchFamily="2" charset="-52"/>
                      </a:endParaRPr>
                    </a:p>
                  </a:txBody>
                  <a:tcPr marL="29575" marR="29575" marT="6824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  <a:defRPr/>
                      </a:pPr>
                      <a:r>
                        <a:rPr lang="ru-RU" sz="2800" b="1" dirty="0">
                          <a:solidFill>
                            <a:srgbClr val="006C25"/>
                          </a:solidFill>
                          <a:latin typeface="Montserrat"/>
                        </a:rPr>
                        <a:t>+</a:t>
                      </a:r>
                      <a:endParaRPr lang="ru-RU" sz="2800" b="1" dirty="0">
                        <a:solidFill>
                          <a:srgbClr val="006C25"/>
                        </a:solidFill>
                        <a:latin typeface="Montserrat"/>
                        <a:ea typeface="Calibri"/>
                        <a:cs typeface="Times New Roman"/>
                      </a:endParaRPr>
                    </a:p>
                  </a:txBody>
                  <a:tcPr marL="29575" marR="29575" marT="6824" marB="0">
                    <a:lnL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  <a:defRPr/>
                      </a:pPr>
                      <a:r>
                        <a:rPr lang="ru-RU" sz="2800" b="1" dirty="0">
                          <a:solidFill>
                            <a:srgbClr val="006C25"/>
                          </a:solidFill>
                          <a:latin typeface="Montserrat"/>
                        </a:rPr>
                        <a:t>+</a:t>
                      </a:r>
                      <a:endParaRPr lang="ru-RU" sz="2800" b="1" dirty="0">
                        <a:solidFill>
                          <a:srgbClr val="006C25"/>
                        </a:solidFill>
                        <a:latin typeface="Montserrat"/>
                        <a:ea typeface="Calibri"/>
                        <a:cs typeface="Times New Roman"/>
                      </a:endParaRPr>
                    </a:p>
                  </a:txBody>
                  <a:tcPr marL="29575" marR="29575" marT="6824" marB="0">
                    <a:lnL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  <a:defRPr/>
                      </a:pPr>
                      <a:endParaRPr lang="ru-RU" sz="1200" b="1" dirty="0">
                        <a:latin typeface="Montserrat"/>
                        <a:ea typeface="Calibri"/>
                        <a:cs typeface="Times New Roman"/>
                      </a:endParaRPr>
                    </a:p>
                  </a:txBody>
                  <a:tcPr marL="29575" marR="29575" marT="6824" marB="0">
                    <a:lnL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9263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400" b="0" i="0" u="none" strike="noStrike" cap="all" spc="0" baseline="0" dirty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Montserrat"/>
                          <a:cs typeface="Montserrat"/>
                        </a:rPr>
                        <a:t>Логотип компании на дипломе участника*</a:t>
                      </a:r>
                      <a:endParaRPr sz="1800" b="0" cap="all" baseline="0" dirty="0">
                        <a:latin typeface="Montserrat" panose="00000500000000000000" pitchFamily="2" charset="-52"/>
                      </a:endParaRPr>
                    </a:p>
                  </a:txBody>
                  <a:tcPr marL="29575" marR="29575" marT="6824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  <a:defRPr/>
                      </a:pPr>
                      <a:r>
                        <a:rPr lang="ru-RU" sz="2800" b="1" dirty="0">
                          <a:solidFill>
                            <a:srgbClr val="006C25"/>
                          </a:solidFill>
                          <a:latin typeface="Montserrat"/>
                        </a:rPr>
                        <a:t>+</a:t>
                      </a:r>
                      <a:endParaRPr lang="ru-RU" sz="2800" b="1" dirty="0">
                        <a:solidFill>
                          <a:srgbClr val="006C25"/>
                        </a:solidFill>
                        <a:latin typeface="Montserrat"/>
                        <a:ea typeface="Calibri"/>
                        <a:cs typeface="Times New Roman"/>
                      </a:endParaRPr>
                    </a:p>
                  </a:txBody>
                  <a:tcPr marL="29575" marR="29575" marT="6824" marB="0">
                    <a:lnL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  <a:defRPr/>
                      </a:pPr>
                      <a:endParaRPr lang="ru-RU" sz="1200" b="1" dirty="0">
                        <a:latin typeface="Montserrat"/>
                        <a:ea typeface="Calibri"/>
                        <a:cs typeface="Times New Roman"/>
                      </a:endParaRPr>
                    </a:p>
                  </a:txBody>
                  <a:tcPr marL="29575" marR="29575" marT="6824" marB="0">
                    <a:lnL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  <a:defRPr/>
                      </a:pPr>
                      <a:endParaRPr lang="ru-RU" sz="1200" b="1" dirty="0">
                        <a:latin typeface="Montserrat"/>
                        <a:ea typeface="Calibri"/>
                        <a:cs typeface="Times New Roman"/>
                      </a:endParaRPr>
                    </a:p>
                  </a:txBody>
                  <a:tcPr marL="29575" marR="29575" marT="6824" marB="0">
                    <a:lnL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6357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400" b="0" i="0" u="none" strike="noStrike" cap="all" spc="0" baseline="0" dirty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Montserrat"/>
                          <a:cs typeface="Montserrat"/>
                        </a:rPr>
                        <a:t>Размещение баннеров/флагов компании на турнире**</a:t>
                      </a:r>
                    </a:p>
                  </a:txBody>
                  <a:tcPr marL="29575" marR="29575" marT="6824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599"/>
                        </a:spcAft>
                      </a:pPr>
                      <a:r>
                        <a:rPr lang="ru-RU" sz="1600" b="1" dirty="0">
                          <a:solidFill>
                            <a:srgbClr val="006C25"/>
                          </a:solidFill>
                          <a:latin typeface="Montserrat"/>
                        </a:rPr>
                        <a:t>6 шт.</a:t>
                      </a:r>
                      <a:endParaRPr lang="ru-RU" sz="1600" b="1" dirty="0">
                        <a:solidFill>
                          <a:srgbClr val="006C25"/>
                        </a:solidFill>
                        <a:latin typeface="Montserrat"/>
                        <a:ea typeface="Calibri"/>
                        <a:cs typeface="Times New Roman"/>
                      </a:endParaRPr>
                    </a:p>
                  </a:txBody>
                  <a:tcPr marL="29575" marR="29575" marT="6824" marB="0">
                    <a:lnL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599"/>
                        </a:spcAft>
                        <a:defRPr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Montserrat"/>
                        </a:rPr>
                        <a:t>1 шт.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Montserrat"/>
                        <a:ea typeface="Calibri"/>
                        <a:cs typeface="Times New Roman"/>
                      </a:endParaRPr>
                    </a:p>
                  </a:txBody>
                  <a:tcPr marL="29575" marR="29575" marT="6824" marB="0">
                    <a:lnL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599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1600" b="1" dirty="0">
                        <a:latin typeface="Montserrat"/>
                        <a:ea typeface="Calibri"/>
                        <a:cs typeface="Times New Roman"/>
                      </a:endParaRPr>
                    </a:p>
                  </a:txBody>
                  <a:tcPr marL="29575" marR="29575" marT="6824" marB="0">
                    <a:lnL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 bwMode="auto">
          <a:xfrm>
            <a:off x="515055" y="6087157"/>
            <a:ext cx="11017224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  <a:defRPr/>
            </a:pPr>
            <a:r>
              <a:rPr lang="ru-RU" sz="1000" dirty="0">
                <a:ln w="0"/>
                <a:latin typeface="Montserrat"/>
                <a:cs typeface="Times New Roman"/>
              </a:rPr>
              <a:t>*  Дата, до которой можно добавить имя компании в название ограничена</a:t>
            </a:r>
            <a:br>
              <a:rPr lang="ru-RU" sz="1000" dirty="0">
                <a:ln w="0"/>
                <a:latin typeface="Montserrat"/>
                <a:cs typeface="Times New Roman"/>
              </a:rPr>
            </a:br>
            <a:endParaRPr lang="ru-RU" sz="100" dirty="0">
              <a:ln w="0"/>
              <a:latin typeface="Montserrat"/>
              <a:cs typeface="Times New Roman"/>
            </a:endParaRPr>
          </a:p>
          <a:p>
            <a:pPr marL="0" indent="0">
              <a:buNone/>
              <a:defRPr/>
            </a:pPr>
            <a:r>
              <a:rPr lang="ru-RU" sz="1000" dirty="0">
                <a:ln w="0"/>
                <a:latin typeface="Montserrat"/>
                <a:cs typeface="Times New Roman"/>
              </a:rPr>
              <a:t>** Флаги партнер предоставляет свои</a:t>
            </a:r>
            <a:endParaRPr sz="1200" dirty="0"/>
          </a:p>
        </p:txBody>
      </p:sp>
      <p:sp>
        <p:nvSpPr>
          <p:cNvPr id="4" name="TextBox 3"/>
          <p:cNvSpPr txBox="1"/>
          <p:nvPr/>
        </p:nvSpPr>
        <p:spPr bwMode="auto">
          <a:xfrm>
            <a:off x="419286" y="1160293"/>
            <a:ext cx="46805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800" b="1" cap="all" dirty="0">
                <a:solidFill>
                  <a:schemeClr val="bg1"/>
                </a:solidFill>
                <a:latin typeface="Montserrat ExtraBold" panose="00000900000000000000" pitchFamily="2" charset="-52"/>
              </a:rPr>
              <a:t>PR-</a:t>
            </a:r>
            <a:r>
              <a:rPr lang="ru-RU" sz="4800" b="1" cap="all" dirty="0">
                <a:solidFill>
                  <a:schemeClr val="bg1"/>
                </a:solidFill>
                <a:latin typeface="Montserrat ExtraBold" panose="00000900000000000000" pitchFamily="2" charset="-52"/>
              </a:rPr>
              <a:t>пакеты</a:t>
            </a:r>
            <a:endParaRPr sz="4800" cap="all" dirty="0">
              <a:solidFill>
                <a:schemeClr val="bg1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1B76D8D-172C-56B6-71C6-7BA9195D784D}"/>
              </a:ext>
            </a:extLst>
          </p:cNvPr>
          <p:cNvSpPr/>
          <p:nvPr/>
        </p:nvSpPr>
        <p:spPr bwMode="auto">
          <a:xfrm>
            <a:off x="119336" y="116632"/>
            <a:ext cx="11953328" cy="6624736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188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" y="0"/>
            <a:ext cx="12191998" cy="685799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 bwMode="auto">
          <a:xfrm>
            <a:off x="119337" y="2161737"/>
            <a:ext cx="11953328" cy="3999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7" name="Группа 26"/>
          <p:cNvGrpSpPr/>
          <p:nvPr/>
        </p:nvGrpSpPr>
        <p:grpSpPr>
          <a:xfrm>
            <a:off x="553979" y="2570313"/>
            <a:ext cx="6961423" cy="3313728"/>
            <a:chOff x="554371" y="2530703"/>
            <a:chExt cx="6961423" cy="3313728"/>
          </a:xfrm>
        </p:grpSpPr>
        <p:sp>
          <p:nvSpPr>
            <p:cNvPr id="28" name="TextBox 27"/>
            <p:cNvSpPr txBox="1"/>
            <p:nvPr/>
          </p:nvSpPr>
          <p:spPr bwMode="auto">
            <a:xfrm>
              <a:off x="1035074" y="2530703"/>
              <a:ext cx="6480720" cy="33137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800"/>
                </a:spcAft>
                <a:defRPr/>
              </a:pPr>
              <a:r>
                <a:rPr lang="ru-RU" sz="1600" cap="all" dirty="0">
                  <a:solidFill>
                    <a:srgbClr val="00461D"/>
                  </a:solidFill>
                  <a:latin typeface="Montserrat" panose="00000500000000000000" pitchFamily="2" charset="-52"/>
                </a:rPr>
                <a:t>Логотип на баннере фото-зоны***</a:t>
              </a:r>
            </a:p>
            <a:p>
              <a:pPr>
                <a:spcAft>
                  <a:spcPts val="800"/>
                </a:spcAft>
                <a:defRPr/>
              </a:pPr>
              <a:r>
                <a:rPr lang="ru-RU" sz="1600" cap="all" dirty="0">
                  <a:solidFill>
                    <a:srgbClr val="00461D"/>
                  </a:solidFill>
                  <a:latin typeface="Montserrat" panose="00000500000000000000" pitchFamily="2" charset="-52"/>
                </a:rPr>
                <a:t>Название компании-партнера в пост-релизе мероприятия в соцсетях фонда</a:t>
              </a:r>
            </a:p>
            <a:p>
              <a:pPr>
                <a:spcAft>
                  <a:spcPts val="800"/>
                </a:spcAft>
                <a:defRPr/>
              </a:pPr>
              <a:r>
                <a:rPr lang="ru-RU" sz="1600" cap="all" dirty="0">
                  <a:solidFill>
                    <a:srgbClr val="00461D"/>
                  </a:solidFill>
                  <a:latin typeface="Montserrat" panose="00000500000000000000" pitchFamily="2" charset="-52"/>
                </a:rPr>
                <a:t>Логотип компании на странице мероприятия </a:t>
              </a:r>
              <a:br>
                <a:rPr lang="ru-RU" sz="1600" cap="all" dirty="0">
                  <a:solidFill>
                    <a:srgbClr val="00461D"/>
                  </a:solidFill>
                  <a:latin typeface="Montserrat" panose="00000500000000000000" pitchFamily="2" charset="-52"/>
                </a:rPr>
              </a:br>
              <a:r>
                <a:rPr lang="ru-RU" sz="1600" cap="all" dirty="0">
                  <a:solidFill>
                    <a:srgbClr val="00461D"/>
                  </a:solidFill>
                  <a:latin typeface="Montserrat" panose="00000500000000000000" pitchFamily="2" charset="-52"/>
                </a:rPr>
                <a:t>на сайте «Спорт во благо»</a:t>
              </a:r>
            </a:p>
            <a:p>
              <a:pPr>
                <a:spcAft>
                  <a:spcPts val="800"/>
                </a:spcAft>
                <a:defRPr/>
              </a:pPr>
              <a:r>
                <a:rPr lang="ru-RU" sz="1600" cap="all" dirty="0">
                  <a:solidFill>
                    <a:srgbClr val="00461D"/>
                  </a:solidFill>
                  <a:latin typeface="Montserrat" panose="00000500000000000000" pitchFamily="2" charset="-52"/>
                </a:rPr>
                <a:t>Упоминание в посте благодарности</a:t>
              </a:r>
              <a:br>
                <a:rPr lang="ru-RU" sz="1600" cap="all" dirty="0">
                  <a:solidFill>
                    <a:srgbClr val="00461D"/>
                  </a:solidFill>
                  <a:latin typeface="Montserrat" panose="00000500000000000000" pitchFamily="2" charset="-52"/>
                </a:rPr>
              </a:br>
              <a:r>
                <a:rPr lang="ru-RU" sz="1600" cap="all" dirty="0">
                  <a:solidFill>
                    <a:srgbClr val="00461D"/>
                  </a:solidFill>
                  <a:latin typeface="Montserrat" panose="00000500000000000000" pitchFamily="2" charset="-52"/>
                </a:rPr>
                <a:t>(итоговый пост мероприятия)</a:t>
              </a:r>
            </a:p>
            <a:p>
              <a:pPr>
                <a:spcAft>
                  <a:spcPts val="800"/>
                </a:spcAft>
                <a:defRPr/>
              </a:pPr>
              <a:r>
                <a:rPr lang="ru-RU" sz="1600" cap="all" dirty="0">
                  <a:solidFill>
                    <a:srgbClr val="00461D"/>
                  </a:solidFill>
                  <a:latin typeface="Montserrat" panose="00000500000000000000" pitchFamily="2" charset="-52"/>
                </a:rPr>
                <a:t>Фотоотчет с мероприятия</a:t>
              </a:r>
            </a:p>
            <a:p>
              <a:pPr>
                <a:spcAft>
                  <a:spcPts val="800"/>
                </a:spcAft>
                <a:defRPr/>
              </a:pPr>
              <a:r>
                <a:rPr lang="ru-RU" sz="1600" cap="all" dirty="0">
                  <a:solidFill>
                    <a:srgbClr val="00461D"/>
                  </a:solidFill>
                  <a:latin typeface="Montserrat" panose="00000500000000000000" pitchFamily="2" charset="-52"/>
                </a:rPr>
                <a:t>Возможность учредить и вручить приз</a:t>
              </a:r>
              <a:br>
                <a:rPr lang="ru-RU" sz="1600" cap="all" dirty="0">
                  <a:solidFill>
                    <a:srgbClr val="00461D"/>
                  </a:solidFill>
                  <a:latin typeface="Montserrat" panose="00000500000000000000" pitchFamily="2" charset="-52"/>
                </a:rPr>
              </a:br>
              <a:r>
                <a:rPr lang="ru-RU" sz="1600" cap="all" dirty="0">
                  <a:solidFill>
                    <a:srgbClr val="00461D"/>
                  </a:solidFill>
                  <a:latin typeface="Montserrat" panose="00000500000000000000" pitchFamily="2" charset="-52"/>
                </a:rPr>
                <a:t>в собственных номинациях </a:t>
              </a:r>
              <a:br>
                <a:rPr lang="ru-RU" sz="1600" cap="all" dirty="0">
                  <a:solidFill>
                    <a:srgbClr val="00461D"/>
                  </a:solidFill>
                  <a:latin typeface="Montserrat" panose="00000500000000000000" pitchFamily="2" charset="-52"/>
                </a:rPr>
              </a:br>
              <a:r>
                <a:rPr lang="ru-RU" sz="1600" cap="all" dirty="0">
                  <a:solidFill>
                    <a:srgbClr val="00461D"/>
                  </a:solidFill>
                  <a:latin typeface="Montserrat" panose="00000500000000000000" pitchFamily="2" charset="-52"/>
                </a:rPr>
                <a:t>(по согласованию с организаторами)</a:t>
              </a:r>
              <a:endParaRPr lang="ru-RU" sz="1600" b="1" cap="all" dirty="0">
                <a:solidFill>
                  <a:srgbClr val="00461D"/>
                </a:solidFill>
                <a:latin typeface="Montserrat" panose="00000500000000000000" pitchFamily="2" charset="-52"/>
              </a:endParaRPr>
            </a:p>
          </p:txBody>
        </p:sp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54371" y="2579897"/>
              <a:ext cx="265420" cy="263651"/>
            </a:xfrm>
            <a:prstGeom prst="rect">
              <a:avLst/>
            </a:prstGeom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54371" y="2981723"/>
              <a:ext cx="265420" cy="263651"/>
            </a:xfrm>
            <a:prstGeom prst="rect">
              <a:avLst/>
            </a:prstGeom>
          </p:spPr>
        </p:pic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54371" y="4033869"/>
              <a:ext cx="265420" cy="263651"/>
            </a:xfrm>
            <a:prstGeom prst="rect">
              <a:avLst/>
            </a:prstGeom>
          </p:spPr>
        </p:pic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54371" y="4662543"/>
              <a:ext cx="265420" cy="263651"/>
            </a:xfrm>
            <a:prstGeom prst="rect">
              <a:avLst/>
            </a:prstGeom>
          </p:spPr>
        </p:pic>
        <p:pic>
          <p:nvPicPr>
            <p:cNvPr id="33" name="Рисунок 3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54371" y="5220195"/>
              <a:ext cx="265420" cy="263651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012C7780-3984-1445-A373-666B056D82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54371" y="3555307"/>
              <a:ext cx="265420" cy="263651"/>
            </a:xfrm>
            <a:prstGeom prst="rect">
              <a:avLst/>
            </a:prstGeom>
          </p:spPr>
        </p:pic>
      </p:grp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9" r="10571"/>
          <a:stretch/>
        </p:blipFill>
        <p:spPr>
          <a:xfrm>
            <a:off x="7608168" y="2132856"/>
            <a:ext cx="4479951" cy="402875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43181D0-B699-0902-8C11-AE1569A22878}"/>
              </a:ext>
            </a:extLst>
          </p:cNvPr>
          <p:cNvSpPr/>
          <p:nvPr/>
        </p:nvSpPr>
        <p:spPr bwMode="auto">
          <a:xfrm>
            <a:off x="119336" y="1127850"/>
            <a:ext cx="11953328" cy="648072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407368" y="1076552"/>
            <a:ext cx="14329592" cy="815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500" b="1" cap="all" dirty="0">
                <a:solidFill>
                  <a:srgbClr val="00461D"/>
                </a:solidFill>
                <a:latin typeface="Montserrat ExtraBold" panose="00000900000000000000" pitchFamily="2" charset="-52"/>
              </a:rPr>
              <a:t>PR-</a:t>
            </a:r>
            <a:r>
              <a:rPr lang="ru-RU" sz="4500" b="1" cap="all" dirty="0">
                <a:solidFill>
                  <a:srgbClr val="00461D"/>
                </a:solidFill>
                <a:latin typeface="Montserrat ExtraBold" panose="00000900000000000000" pitchFamily="2" charset="-52"/>
              </a:rPr>
              <a:t>опции для всех участников</a:t>
            </a:r>
            <a:endParaRPr sz="4500" cap="all" dirty="0">
              <a:solidFill>
                <a:srgbClr val="00461D"/>
              </a:solidFill>
              <a:latin typeface="Montserrat ExtraBold" panose="00000900000000000000" pitchFamily="2" charset="-52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06C3654-3F13-715E-6575-8A0B060F5D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9487" y="2624427"/>
            <a:ext cx="265367" cy="26365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10F9BE4-48C3-8812-2C0D-4569CDA2EE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9487" y="3036506"/>
            <a:ext cx="265367" cy="26365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315075D-D744-F53E-C6AD-B0BC6B1A9D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9487" y="3548387"/>
            <a:ext cx="265367" cy="26365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B97B7D7-843E-CE65-FDFB-18F694E5E6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4444" y="4148803"/>
            <a:ext cx="265367" cy="26365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F3730CF-6E8C-5909-EF2F-2B11ACA807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4032" y="4725144"/>
            <a:ext cx="265367" cy="26365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8D4EE1B-68E6-C3E0-5E36-1D526FE1E1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9486" y="5149722"/>
            <a:ext cx="265367" cy="263652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A76D670-F8AF-E5BD-0ACD-28400238F22C}"/>
              </a:ext>
            </a:extLst>
          </p:cNvPr>
          <p:cNvSpPr/>
          <p:nvPr/>
        </p:nvSpPr>
        <p:spPr bwMode="auto">
          <a:xfrm>
            <a:off x="119336" y="116632"/>
            <a:ext cx="11953328" cy="6624736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656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Другая 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6C25"/>
      </a:hlink>
      <a:folHlink>
        <a:srgbClr val="006C25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f2fe9c5-d1b5-4447-99d0-20266decd094">
      <Terms xmlns="http://schemas.microsoft.com/office/infopath/2007/PartnerControls"/>
    </lcf76f155ced4ddcb4097134ff3c332f>
    <TaxCatchAll xmlns="a84d47b7-e461-4f85-abd1-e0de617c42f6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873232C4B1C8AF49BDD4C47649CF3526" ma:contentTypeVersion="17" ma:contentTypeDescription="Создание документа." ma:contentTypeScope="" ma:versionID="db4018c357ee29c3406c68f6c0481ba3">
  <xsd:schema xmlns:xsd="http://www.w3.org/2001/XMLSchema" xmlns:xs="http://www.w3.org/2001/XMLSchema" xmlns:p="http://schemas.microsoft.com/office/2006/metadata/properties" xmlns:ns2="ff2fe9c5-d1b5-4447-99d0-20266decd094" xmlns:ns3="a84d47b7-e461-4f85-abd1-e0de617c42f6" targetNamespace="http://schemas.microsoft.com/office/2006/metadata/properties" ma:root="true" ma:fieldsID="e123a53d8fbf7e3a331caa17b4883919" ns2:_="" ns3:_="">
    <xsd:import namespace="ff2fe9c5-d1b5-4447-99d0-20266decd094"/>
    <xsd:import namespace="a84d47b7-e461-4f85-abd1-e0de617c42f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2fe9c5-d1b5-4447-99d0-20266decd09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Теги изображений" ma:readOnly="false" ma:fieldId="{5cf76f15-5ced-4ddc-b409-7134ff3c332f}" ma:taxonomyMulti="true" ma:sspId="73a7eff1-a14e-455d-bead-0aa0d9684c1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4d47b7-e461-4f85-abd1-e0de617c42f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6e42409-e7ac-4ab3-8b4d-2f7dcd37b83d}" ma:internalName="TaxCatchAll" ma:showField="CatchAllData" ma:web="a84d47b7-e461-4f85-abd1-e0de617c42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F4C796F-E6FF-47D4-8693-A47AA30C970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1ECCF32-01B3-4A5E-B3A8-5C153FDAC79E}">
  <ds:schemaRefs>
    <ds:schemaRef ds:uri="http://schemas.microsoft.com/office/infopath/2007/PartnerControls"/>
    <ds:schemaRef ds:uri="http://schemas.microsoft.com/office/2006/metadata/properties"/>
    <ds:schemaRef ds:uri="http://www.w3.org/XML/1998/namespace"/>
    <ds:schemaRef ds:uri="http://purl.org/dc/elements/1.1/"/>
    <ds:schemaRef ds:uri="a84d47b7-e461-4f85-abd1-e0de617c42f6"/>
    <ds:schemaRef ds:uri="http://schemas.microsoft.com/office/2006/documentManagement/types"/>
    <ds:schemaRef ds:uri="http://purl.org/dc/terms/"/>
    <ds:schemaRef ds:uri="http://purl.org/dc/dcmitype/"/>
    <ds:schemaRef ds:uri="http://schemas.openxmlformats.org/package/2006/metadata/core-properties"/>
    <ds:schemaRef ds:uri="ff2fe9c5-d1b5-4447-99d0-20266decd094"/>
  </ds:schemaRefs>
</ds:datastoreItem>
</file>

<file path=customXml/itemProps3.xml><?xml version="1.0" encoding="utf-8"?>
<ds:datastoreItem xmlns:ds="http://schemas.openxmlformats.org/officeDocument/2006/customXml" ds:itemID="{5D83C774-457C-4FDA-AF73-5F6629CFA56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f2fe9c5-d1b5-4447-99d0-20266decd094"/>
    <ds:schemaRef ds:uri="a84d47b7-e461-4f85-abd1-e0de617c42f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7680</TotalTime>
  <Words>437</Words>
  <Application>Microsoft Office PowerPoint</Application>
  <DocSecurity>0</DocSecurity>
  <PresentationFormat>Широкоэкранный</PresentationFormat>
  <Paragraphs>114</Paragraphs>
  <Slides>12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2" baseType="lpstr">
      <vt:lpstr>Calibri</vt:lpstr>
      <vt:lpstr>Aharoni</vt:lpstr>
      <vt:lpstr>Montserrat</vt:lpstr>
      <vt:lpstr>Calibri Light</vt:lpstr>
      <vt:lpstr>Montserrat Light</vt:lpstr>
      <vt:lpstr>Montserrat ExtraBold</vt:lpstr>
      <vt:lpstr>Arial</vt:lpstr>
      <vt:lpstr>Montserrat SemiBold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Dmitry Nikolaev</dc:creator>
  <cp:lastModifiedBy>Елена  Маклецова</cp:lastModifiedBy>
  <cp:revision>144</cp:revision>
  <dcterms:created xsi:type="dcterms:W3CDTF">2021-08-18T09:23:42Z</dcterms:created>
  <dcterms:modified xsi:type="dcterms:W3CDTF">2024-01-22T11:22:00Z</dcterms:modified>
  <dc:identifier/>
  <dc:language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0x010100873232C4B1C8AF49BDD4C47649CF3526</vt:lpwstr>
  </property>
  <property fmtid="{D5CDD505-2E9C-101B-9397-08002B2CF9AE}" pid="3" name="MediaServiceImageTags">
    <vt:lpwstr/>
  </property>
</Properties>
</file>